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2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479" r:id="rId2"/>
    <p:sldId id="531" r:id="rId3"/>
    <p:sldId id="256" r:id="rId4"/>
    <p:sldId id="521" r:id="rId5"/>
    <p:sldId id="490" r:id="rId6"/>
    <p:sldId id="514" r:id="rId7"/>
    <p:sldId id="536" r:id="rId8"/>
    <p:sldId id="532" r:id="rId9"/>
    <p:sldId id="530" r:id="rId10"/>
    <p:sldId id="512" r:id="rId11"/>
    <p:sldId id="257" r:id="rId12"/>
    <p:sldId id="515" r:id="rId13"/>
    <p:sldId id="517" r:id="rId14"/>
    <p:sldId id="519" r:id="rId15"/>
    <p:sldId id="520" r:id="rId16"/>
    <p:sldId id="508" r:id="rId17"/>
    <p:sldId id="510" r:id="rId18"/>
    <p:sldId id="525" r:id="rId19"/>
    <p:sldId id="513" r:id="rId20"/>
    <p:sldId id="529" r:id="rId21"/>
    <p:sldId id="522" r:id="rId22"/>
    <p:sldId id="524" r:id="rId23"/>
    <p:sldId id="526" r:id="rId24"/>
    <p:sldId id="528" r:id="rId25"/>
    <p:sldId id="523" r:id="rId26"/>
    <p:sldId id="509" r:id="rId27"/>
    <p:sldId id="516" r:id="rId28"/>
    <p:sldId id="506" r:id="rId29"/>
  </p:sldIdLst>
  <p:sldSz cx="12192000" cy="6858000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2" orient="horz" pos="360" userDrawn="1">
          <p15:clr>
            <a:srgbClr val="A4A3A4"/>
          </p15:clr>
        </p15:guide>
        <p15:guide id="3" orient="horz" pos="1368" userDrawn="1">
          <p15:clr>
            <a:srgbClr val="A4A3A4"/>
          </p15:clr>
        </p15:guide>
        <p15:guide id="4" orient="horz" pos="1032" userDrawn="1">
          <p15:clr>
            <a:srgbClr val="A4A3A4"/>
          </p15:clr>
        </p15:guide>
        <p15:guide id="6" orient="horz" pos="1512" userDrawn="1">
          <p15:clr>
            <a:srgbClr val="A4A3A4"/>
          </p15:clr>
        </p15:guide>
        <p15:guide id="7" orient="horz" pos="1992" userDrawn="1">
          <p15:clr>
            <a:srgbClr val="A4A3A4"/>
          </p15:clr>
        </p15:guide>
        <p15:guide id="8" pos="408" userDrawn="1">
          <p15:clr>
            <a:srgbClr val="A4A3A4"/>
          </p15:clr>
        </p15:guide>
        <p15:guide id="9" pos="4512" userDrawn="1">
          <p15:clr>
            <a:srgbClr val="A4A3A4"/>
          </p15:clr>
        </p15:guide>
        <p15:guide id="10" pos="4928" userDrawn="1">
          <p15:clr>
            <a:srgbClr val="A4A3A4"/>
          </p15:clr>
        </p15:guide>
        <p15:guide id="11" pos="720" userDrawn="1">
          <p15:clr>
            <a:srgbClr val="A4A3A4"/>
          </p15:clr>
        </p15:guide>
        <p15:guide id="12" pos="7080" userDrawn="1">
          <p15:clr>
            <a:srgbClr val="A4A3A4"/>
          </p15:clr>
        </p15:guide>
        <p15:guide id="13" pos="2080" userDrawn="1">
          <p15:clr>
            <a:srgbClr val="A4A3A4"/>
          </p15:clr>
        </p15:guide>
        <p15:guide id="14" pos="5120" userDrawn="1">
          <p15:clr>
            <a:srgbClr val="A4A3A4"/>
          </p15:clr>
        </p15:guide>
        <p15:guide id="15" pos="456" userDrawn="1">
          <p15:clr>
            <a:srgbClr val="A4A3A4"/>
          </p15:clr>
        </p15:guide>
        <p15:guide id="16" pos="5208" userDrawn="1">
          <p15:clr>
            <a:srgbClr val="A4A3A4"/>
          </p15:clr>
        </p15:guide>
        <p15:guide id="17" orient="horz" pos="98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DE6D3"/>
    <a:srgbClr val="EBF1DE"/>
    <a:srgbClr val="217B63"/>
    <a:srgbClr val="DBEEF4"/>
    <a:srgbClr val="FDEADA"/>
    <a:srgbClr val="D1E8A2"/>
    <a:srgbClr val="8CF4EA"/>
    <a:srgbClr val="F9B67F"/>
    <a:srgbClr val="FBD1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339" autoAdjust="0"/>
    <p:restoredTop sz="86420" autoAdjust="0"/>
  </p:normalViewPr>
  <p:slideViewPr>
    <p:cSldViewPr snapToGrid="0" showGuides="1">
      <p:cViewPr>
        <p:scale>
          <a:sx n="53" d="100"/>
          <a:sy n="53" d="100"/>
        </p:scale>
        <p:origin x="980" y="48"/>
      </p:cViewPr>
      <p:guideLst>
        <p:guide orient="horz" pos="360"/>
        <p:guide orient="horz" pos="1368"/>
        <p:guide orient="horz" pos="1032"/>
        <p:guide orient="horz" pos="1512"/>
        <p:guide orient="horz" pos="1992"/>
        <p:guide pos="408"/>
        <p:guide pos="4512"/>
        <p:guide pos="4928"/>
        <p:guide pos="720"/>
        <p:guide pos="7080"/>
        <p:guide pos="2080"/>
        <p:guide pos="5120"/>
        <p:guide pos="456"/>
        <p:guide pos="5208"/>
        <p:guide orient="horz" pos="984"/>
      </p:guideLst>
    </p:cSldViewPr>
  </p:slideViewPr>
  <p:outlineViewPr>
    <p:cViewPr>
      <p:scale>
        <a:sx n="33" d="100"/>
        <a:sy n="33" d="100"/>
      </p:scale>
      <p:origin x="0" y="-3332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82" d="100"/>
        <a:sy n="82" d="100"/>
      </p:scale>
      <p:origin x="0" y="-75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M:\Sub-threshold\gammadist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M:\Sub-threshold\gammadist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tx>
            <c:strRef>
              <c:f>GammaDist!$C$1</c:f>
              <c:strCache>
                <c:ptCount val="1"/>
                <c:pt idx="0">
                  <c:v>likelihood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xVal>
            <c:numRef>
              <c:f>GammaDist!$B$2:$B$150</c:f>
              <c:numCache>
                <c:formatCode>General</c:formatCode>
                <c:ptCount val="149"/>
                <c:pt idx="0">
                  <c:v>5</c:v>
                </c:pt>
                <c:pt idx="1">
                  <c:v>15</c:v>
                </c:pt>
                <c:pt idx="2">
                  <c:v>25</c:v>
                </c:pt>
                <c:pt idx="3">
                  <c:v>35</c:v>
                </c:pt>
                <c:pt idx="4">
                  <c:v>45</c:v>
                </c:pt>
                <c:pt idx="5">
                  <c:v>55</c:v>
                </c:pt>
                <c:pt idx="6">
                  <c:v>65</c:v>
                </c:pt>
                <c:pt idx="7">
                  <c:v>75</c:v>
                </c:pt>
                <c:pt idx="8">
                  <c:v>85</c:v>
                </c:pt>
                <c:pt idx="9">
                  <c:v>95</c:v>
                </c:pt>
                <c:pt idx="10">
                  <c:v>105</c:v>
                </c:pt>
                <c:pt idx="11">
                  <c:v>115</c:v>
                </c:pt>
                <c:pt idx="12">
                  <c:v>125</c:v>
                </c:pt>
                <c:pt idx="13">
                  <c:v>135</c:v>
                </c:pt>
                <c:pt idx="14">
                  <c:v>145</c:v>
                </c:pt>
              </c:numCache>
            </c:numRef>
          </c:xVal>
          <c:yVal>
            <c:numRef>
              <c:f>GammaDist!$C$2:$C$150</c:f>
              <c:numCache>
                <c:formatCode>General</c:formatCode>
                <c:ptCount val="149"/>
                <c:pt idx="0">
                  <c:v>1.6739451814526676E-6</c:v>
                </c:pt>
                <c:pt idx="1">
                  <c:v>1.4685012226492119E-4</c:v>
                </c:pt>
                <c:pt idx="2">
                  <c:v>1.5600634011542682E-3</c:v>
                </c:pt>
                <c:pt idx="3">
                  <c:v>6.7029855636287512E-3</c:v>
                </c:pt>
                <c:pt idx="4">
                  <c:v>1.7574660217865752E-2</c:v>
                </c:pt>
                <c:pt idx="5">
                  <c:v>3.3881838391324734E-2</c:v>
                </c:pt>
                <c:pt idx="6">
                  <c:v>5.3008877047388173E-2</c:v>
                </c:pt>
                <c:pt idx="7">
                  <c:v>7.1326841265691193E-2</c:v>
                </c:pt>
                <c:pt idx="8">
                  <c:v>8.5649098902137871E-2</c:v>
                </c:pt>
                <c:pt idx="9">
                  <c:v>9.4096557637113443E-2</c:v>
                </c:pt>
                <c:pt idx="10">
                  <c:v>9.6257477738868003E-2</c:v>
                </c:pt>
                <c:pt idx="11">
                  <c:v>9.2871625160122873E-2</c:v>
                </c:pt>
                <c:pt idx="12">
                  <c:v>8.533348619693476E-2</c:v>
                </c:pt>
                <c:pt idx="13">
                  <c:v>7.5228821201427543E-2</c:v>
                </c:pt>
                <c:pt idx="14">
                  <c:v>6.4007268721180316E-2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BE99-4C3C-A0FF-95D1F2B155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52270064"/>
        <c:axId val="552270392"/>
      </c:scatterChart>
      <c:valAx>
        <c:axId val="55227006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52270392"/>
        <c:crosses val="autoZero"/>
        <c:crossBetween val="midCat"/>
      </c:valAx>
      <c:valAx>
        <c:axId val="552270392"/>
        <c:scaling>
          <c:orientation val="minMax"/>
          <c:max val="0.1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5227006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tx>
            <c:strRef>
              <c:f>GammaDist!$C$1</c:f>
              <c:strCache>
                <c:ptCount val="1"/>
                <c:pt idx="0">
                  <c:v>likelihood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xVal>
            <c:numRef>
              <c:f>GammaDist!$B$2:$B$150</c:f>
              <c:numCache>
                <c:formatCode>General</c:formatCode>
                <c:ptCount val="149"/>
                <c:pt idx="0">
                  <c:v>5</c:v>
                </c:pt>
                <c:pt idx="1">
                  <c:v>15</c:v>
                </c:pt>
                <c:pt idx="2">
                  <c:v>25</c:v>
                </c:pt>
                <c:pt idx="3">
                  <c:v>35</c:v>
                </c:pt>
                <c:pt idx="4">
                  <c:v>45</c:v>
                </c:pt>
                <c:pt idx="5">
                  <c:v>55</c:v>
                </c:pt>
                <c:pt idx="6">
                  <c:v>65</c:v>
                </c:pt>
                <c:pt idx="7">
                  <c:v>75</c:v>
                </c:pt>
                <c:pt idx="8">
                  <c:v>85</c:v>
                </c:pt>
                <c:pt idx="9">
                  <c:v>95</c:v>
                </c:pt>
                <c:pt idx="10">
                  <c:v>105</c:v>
                </c:pt>
                <c:pt idx="11">
                  <c:v>115</c:v>
                </c:pt>
                <c:pt idx="12">
                  <c:v>125</c:v>
                </c:pt>
                <c:pt idx="13">
                  <c:v>135</c:v>
                </c:pt>
                <c:pt idx="14">
                  <c:v>145</c:v>
                </c:pt>
              </c:numCache>
            </c:numRef>
          </c:xVal>
          <c:yVal>
            <c:numRef>
              <c:f>GammaDist!$C$2:$C$150</c:f>
              <c:numCache>
                <c:formatCode>General</c:formatCode>
                <c:ptCount val="149"/>
                <c:pt idx="0">
                  <c:v>1.6739451814526676E-6</c:v>
                </c:pt>
                <c:pt idx="1">
                  <c:v>1.4685012226492119E-4</c:v>
                </c:pt>
                <c:pt idx="2">
                  <c:v>1.5600634011542682E-3</c:v>
                </c:pt>
                <c:pt idx="3">
                  <c:v>6.7029855636287512E-3</c:v>
                </c:pt>
                <c:pt idx="4">
                  <c:v>1.7574660217865752E-2</c:v>
                </c:pt>
                <c:pt idx="5">
                  <c:v>3.3881838391324734E-2</c:v>
                </c:pt>
                <c:pt idx="6">
                  <c:v>5.3008877047388173E-2</c:v>
                </c:pt>
                <c:pt idx="7">
                  <c:v>7.1326841265691193E-2</c:v>
                </c:pt>
                <c:pt idx="8">
                  <c:v>8.5649098902137871E-2</c:v>
                </c:pt>
                <c:pt idx="9">
                  <c:v>9.4096557637113443E-2</c:v>
                </c:pt>
                <c:pt idx="10">
                  <c:v>9.6257477738868003E-2</c:v>
                </c:pt>
                <c:pt idx="11">
                  <c:v>9.2871625160122873E-2</c:v>
                </c:pt>
                <c:pt idx="12">
                  <c:v>8.533348619693476E-2</c:v>
                </c:pt>
                <c:pt idx="13">
                  <c:v>7.5228821201427543E-2</c:v>
                </c:pt>
                <c:pt idx="14">
                  <c:v>6.4007268721180316E-2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BE99-4C3C-A0FF-95D1F2B155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52270064"/>
        <c:axId val="552270392"/>
      </c:scatterChart>
      <c:valAx>
        <c:axId val="55227006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52270392"/>
        <c:crosses val="autoZero"/>
        <c:crossBetween val="midCat"/>
      </c:valAx>
      <c:valAx>
        <c:axId val="552270392"/>
        <c:scaling>
          <c:orientation val="minMax"/>
          <c:max val="0.1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5227006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145" cy="464206"/>
          </a:xfrm>
          <a:prstGeom prst="rect">
            <a:avLst/>
          </a:prstGeom>
        </p:spPr>
        <p:txBody>
          <a:bodyPr vert="horz" lIns="87172" tIns="43586" rIns="87172" bIns="43586" rtlCol="0"/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735" y="0"/>
            <a:ext cx="3038145" cy="464206"/>
          </a:xfrm>
          <a:prstGeom prst="rect">
            <a:avLst/>
          </a:prstGeom>
        </p:spPr>
        <p:txBody>
          <a:bodyPr vert="horz" lIns="87172" tIns="43586" rIns="87172" bIns="43586" rtlCol="0"/>
          <a:lstStyle>
            <a:lvl1pPr algn="r">
              <a:defRPr sz="1100"/>
            </a:lvl1pPr>
          </a:lstStyle>
          <a:p>
            <a:fld id="{EA0AB4F4-DC06-4C56-9903-A37BAD7F5659}" type="datetimeFigureOut">
              <a:rPr lang="en-US" smtClean="0"/>
              <a:pPr/>
              <a:t>9/13/2024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30658"/>
            <a:ext cx="3038145" cy="464206"/>
          </a:xfrm>
          <a:prstGeom prst="rect">
            <a:avLst/>
          </a:prstGeom>
        </p:spPr>
        <p:txBody>
          <a:bodyPr vert="horz" lIns="87172" tIns="43586" rIns="87172" bIns="43586" rtlCol="0" anchor="b"/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735" y="8830658"/>
            <a:ext cx="3038145" cy="464206"/>
          </a:xfrm>
          <a:prstGeom prst="rect">
            <a:avLst/>
          </a:prstGeom>
        </p:spPr>
        <p:txBody>
          <a:bodyPr vert="horz" lIns="87172" tIns="43586" rIns="87172" bIns="43586" rtlCol="0" anchor="b"/>
          <a:lstStyle>
            <a:lvl1pPr algn="r">
              <a:defRPr sz="1100"/>
            </a:lvl1pPr>
          </a:lstStyle>
          <a:p>
            <a:fld id="{2ABD23BE-4C1F-48F6-9AC3-3CCA7731BD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145" cy="464206"/>
          </a:xfrm>
          <a:prstGeom prst="rect">
            <a:avLst/>
          </a:prstGeom>
        </p:spPr>
        <p:txBody>
          <a:bodyPr vert="horz" lIns="92150" tIns="46076" rIns="92150" bIns="46076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735" y="0"/>
            <a:ext cx="3038145" cy="464206"/>
          </a:xfrm>
          <a:prstGeom prst="rect">
            <a:avLst/>
          </a:prstGeom>
        </p:spPr>
        <p:txBody>
          <a:bodyPr vert="horz" lIns="92150" tIns="46076" rIns="92150" bIns="46076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4BB5DCE-AD12-437A-8D7B-E95D3D089D14}" type="datetimeFigureOut">
              <a:rPr lang="en-US"/>
              <a:pPr>
                <a:defRPr/>
              </a:pPr>
              <a:t>9/13/2024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698500"/>
            <a:ext cx="6194425" cy="34845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50" tIns="46076" rIns="92150" bIns="46076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344" y="4416099"/>
            <a:ext cx="5607712" cy="4182457"/>
          </a:xfrm>
          <a:prstGeom prst="rect">
            <a:avLst/>
          </a:prstGeom>
        </p:spPr>
        <p:txBody>
          <a:bodyPr vert="horz" lIns="92150" tIns="46076" rIns="92150" bIns="46076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30658"/>
            <a:ext cx="3038145" cy="464206"/>
          </a:xfrm>
          <a:prstGeom prst="rect">
            <a:avLst/>
          </a:prstGeom>
        </p:spPr>
        <p:txBody>
          <a:bodyPr vert="horz" lIns="92150" tIns="46076" rIns="92150" bIns="46076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735" y="8830658"/>
            <a:ext cx="3038145" cy="464206"/>
          </a:xfrm>
          <a:prstGeom prst="rect">
            <a:avLst/>
          </a:prstGeom>
        </p:spPr>
        <p:txBody>
          <a:bodyPr vert="horz" lIns="92150" tIns="46076" rIns="92150" bIns="46076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C2CF046-5204-46A3-BAB4-C10E62BE1D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07988" y="698500"/>
            <a:ext cx="6194425" cy="348456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baseline="0" dirty="0"/>
              <a:t>A recent mixture case has multiple remarkable and new points of interest.</a:t>
            </a:r>
          </a:p>
          <a:p>
            <a:r>
              <a:rPr lang="en-US" baseline="0" dirty="0"/>
              <a:t>This is the story of one of them.</a:t>
            </a:r>
          </a:p>
          <a:p>
            <a:endParaRPr lang="en-US" baseline="0" dirty="0"/>
          </a:p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D95ACCF-7203-4695-9C96-0972C64291B7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7988" y="698500"/>
            <a:ext cx="6194425" cy="34845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baseline="0" dirty="0"/>
              <a:t>Any software using data-cutoff threshold is susceptible.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2CF046-5204-46A3-BAB4-C10E62BE1D41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029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7988" y="698500"/>
            <a:ext cx="6194425" cy="34845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Threshold = 100rfu is lab protocol. Perhaps analyst is blinded to the sub-threshold(?).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C2CF046-5204-46A3-BAB4-C10E62BE1D41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6918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7988" y="698500"/>
            <a:ext cx="6194425" cy="34845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Let’s look. Lots of ambiguity. Is #19 Baltimore? Tempting. Osiris says bad morphology – worse than the easier-to-discard similar shapes at the left.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C2CF046-5204-46A3-BAB4-C10E62BE1D41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9360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7988" y="698500"/>
            <a:ext cx="6194425" cy="34845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“Expected height” = average height over repeated experiments with specified fixed initial DNA dosage.</a:t>
            </a:r>
          </a:p>
          <a:p>
            <a:r>
              <a:rPr lang="en-US" dirty="0"/>
              <a:t>A full range of initial DNA dosages are considered by the software, and ultimately the results are averaged.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C2CF046-5204-46A3-BAB4-C10E62BE1D41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5654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7988" y="698500"/>
            <a:ext cx="6194425" cy="34845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C2CF046-5204-46A3-BAB4-C10E62BE1D41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3468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7988" y="698500"/>
            <a:ext cx="6194425" cy="34845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Illustrating previous slide with more context (rotated 90 degrees so </a:t>
            </a:r>
            <a:r>
              <a:rPr lang="en-US" dirty="0" err="1"/>
              <a:t>rfu</a:t>
            </a:r>
            <a:r>
              <a:rPr lang="en-US" dirty="0"/>
              <a:t> is on vertical axis as customary, and including sister allele)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C2CF046-5204-46A3-BAB4-C10E62BE1D41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3722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7988" y="698500"/>
            <a:ext cx="6194425" cy="34845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Example mixture with filtering at 100rfu threshold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C2CF046-5204-46A3-BAB4-C10E62BE1D41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6892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7988" y="698500"/>
            <a:ext cx="6194425" cy="34845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Two possible sub-threshold stories. #2 is common and supports prosecution expectation.  #3 is exceptional, exoneration case, pay-dirt, to watch for &amp; be ready for.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C2CF046-5204-46A3-BAB4-C10E62BE1D41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34470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7988" y="698500"/>
            <a:ext cx="6194425" cy="34845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Watch &amp; be ready – here is the real case!  All B dropouts remain B dropouts at 5rfu.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C2CF046-5204-46A3-BAB4-C10E62BE1D41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53425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7988" y="698500"/>
            <a:ext cx="6194425" cy="34845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2CF046-5204-46A3-BAB4-C10E62BE1D41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4941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C2CF046-5204-46A3-BAB4-C10E62BE1D41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90011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7988" y="698500"/>
            <a:ext cx="6194425" cy="34845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2CF046-5204-46A3-BAB4-C10E62BE1D41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91126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7988" y="698500"/>
            <a:ext cx="6194425" cy="34845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C2CF046-5204-46A3-BAB4-C10E62BE1D41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6415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… has opposite of its intended effect.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C2CF046-5204-46A3-BAB4-C10E62BE1D41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6847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7988" y="698500"/>
            <a:ext cx="6194425" cy="34845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2CF046-5204-46A3-BAB4-C10E62BE1D41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C2CF046-5204-46A3-BAB4-C10E62BE1D41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9663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7988" y="698500"/>
            <a:ext cx="6194425" cy="34845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Illustrating previous slide with more context (rotated 90 degrees so </a:t>
            </a:r>
            <a:r>
              <a:rPr lang="en-US" dirty="0" err="1"/>
              <a:t>rfu</a:t>
            </a:r>
            <a:r>
              <a:rPr lang="en-US" dirty="0"/>
              <a:t> is on vertical axis as customary, and including sister allele)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C2CF046-5204-46A3-BAB4-C10E62BE1D41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5356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2CF046-5204-46A3-BAB4-C10E62BE1D41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5419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7988" y="698500"/>
            <a:ext cx="6194425" cy="34845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C2CF046-5204-46A3-BAB4-C10E62BE1D41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2977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7988" y="698500"/>
            <a:ext cx="6194425" cy="34845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Presumably </a:t>
            </a:r>
            <a:r>
              <a:rPr lang="en-US" dirty="0" err="1"/>
              <a:t>TrueAllele</a:t>
            </a:r>
            <a:r>
              <a:rPr lang="en-US" dirty="0"/>
              <a:t> (no threshold) implements an answer. I tend to believe there’s no correct answer. But maybe – I don’t know - that flawed evaluation of low-level data is a lesser evil than a threshold that masks it altogether.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C2CF046-5204-46A3-BAB4-C10E62BE1D41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6816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5ED1C4-E812-4B48-A801-F680BEF92A8E}" type="datetime1">
              <a:rPr lang="en-US" smtClean="0"/>
              <a:t>9/13/2024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RMNE logic?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F46790-80A0-4ABF-9A54-799510AEFB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E28BBA-659C-4329-883C-FCA9959959DE}" type="datetime1">
              <a:rPr lang="en-US" smtClean="0"/>
              <a:t>9/13/2024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RMNE logic?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C3AB09-FCA7-4BB0-83BC-2547AD983F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C59F3C-04A1-42B8-9E4B-42C0C8A318D1}" type="datetime1">
              <a:rPr lang="en-US" smtClean="0"/>
              <a:t>9/13/2024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RMNE logic?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4332FA-9A54-43B7-9426-43966700B8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BADF85-47D8-4EED-AA22-D40CAD8DEBCE}" type="datetime1">
              <a:rPr lang="en-US" smtClean="0"/>
              <a:t>9/13/2024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RMNE logic?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2B1306-92D8-4297-A618-1FAE7B4D17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487AEC-40D1-496E-A700-152DE3F2F575}" type="datetime1">
              <a:rPr lang="en-US" smtClean="0"/>
              <a:t>9/13/2024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RMNE logic?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F10089-43F9-4167-A05E-EC52AB95EE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BB2751-8454-48D9-9DA8-4E183D94ECB7}" type="datetime1">
              <a:rPr lang="en-US" smtClean="0"/>
              <a:t>9/13/2024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RMNE logic?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1B5ACF-0815-42B2-9436-5958A5A14E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A86485-25FE-47F4-9996-CAE18C0E731B}" type="datetime1">
              <a:rPr lang="en-US" smtClean="0"/>
              <a:t>9/13/2024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RMNE logic?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81F7CB-49E9-41ED-9E25-6AD9D34E47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C7E2F6-18BE-470A-84B4-AE9BD79DFE14}" type="datetime1">
              <a:rPr lang="en-US" smtClean="0"/>
              <a:t>9/13/2024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RMNE logic?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E9C324-14BE-46B1-8C6B-E31F1717A3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042FC8-C3A9-43A4-9BAE-6C8187F4B2F8}" type="datetime1">
              <a:rPr lang="en-US" smtClean="0"/>
              <a:t>9/13/2024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RMNE logic?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80D58B-7A6A-4A81-AE3A-0554AE5C76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5EFF3A-62A3-4FFF-ADF5-013C3608656A}" type="datetime1">
              <a:rPr lang="en-US" smtClean="0"/>
              <a:t>9/13/2024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RMNE logic?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DADC72-46EE-4548-B23F-02AC849EF4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5ACF23-9176-4072-ADE0-A9660CB7D130}" type="datetime1">
              <a:rPr lang="en-US" smtClean="0"/>
              <a:t>9/13/2024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RMNE logic?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C69AA6-AD96-48E3-B916-C396C52B79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B16BE8C-E53D-4EA3-95A6-D98DA534FAEC}" type="datetime1">
              <a:rPr lang="en-US" smtClean="0"/>
              <a:t>9/13/2024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RMNE logic?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CE76AC6-3FED-4B41-B437-179AA5E13F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charles@dna-view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.png"/><Relationship Id="rId4" Type="http://schemas.openxmlformats.org/officeDocument/2006/relationships/hyperlink" Target="http://dna-view.com/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wmf"/><Relationship Id="rId4" Type="http://schemas.openxmlformats.org/officeDocument/2006/relationships/oleObject" Target="../embeddings/oleObject1.bin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.gif"/><Relationship Id="rId4" Type="http://schemas.openxmlformats.org/officeDocument/2006/relationships/image" Target="../media/image11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gi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f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title"/>
          </p:nvPr>
        </p:nvSpPr>
        <p:spPr>
          <a:xfrm>
            <a:off x="1104378" y="80712"/>
            <a:ext cx="8229600" cy="1371195"/>
          </a:xfrm>
        </p:spPr>
        <p:txBody>
          <a:bodyPr/>
          <a:lstStyle/>
          <a:p>
            <a:pPr eaLnBrk="1" hangingPunct="1"/>
            <a:r>
              <a:rPr lang="en-US" b="1" dirty="0">
                <a:latin typeface="Palatino Linotype" pitchFamily="18" charset="0"/>
              </a:rPr>
              <a:t>Mixtures and Baskerville data – what isn't there can exonerate</a:t>
            </a:r>
            <a:endParaRPr lang="en-US" sz="4000" dirty="0">
              <a:latin typeface="Palatino Linotype" pitchFamily="18" charset="0"/>
            </a:endParaRPr>
          </a:p>
        </p:txBody>
      </p:sp>
      <p:sp>
        <p:nvSpPr>
          <p:cNvPr id="8" name="TextBox 3"/>
          <p:cNvSpPr txBox="1">
            <a:spLocks noChangeArrowheads="1"/>
          </p:cNvSpPr>
          <p:nvPr/>
        </p:nvSpPr>
        <p:spPr bwMode="auto">
          <a:xfrm>
            <a:off x="648981" y="3416997"/>
            <a:ext cx="497378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Charles Brenner, Ph.D.</a:t>
            </a:r>
          </a:p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Purveyor of forensic mathematics</a:t>
            </a:r>
          </a:p>
          <a:p>
            <a:r>
              <a:rPr lang="en-US" sz="2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DNA∙VIEW®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Senior Fellow, UC Berkeley Human Rights</a:t>
            </a:r>
          </a:p>
          <a:p>
            <a:r>
              <a:rPr lang="en-US" sz="2000" dirty="0">
                <a:latin typeface="Times New Roman" pitchFamily="18" charset="0"/>
                <a:cs typeface="Times New Roman" pitchFamily="18" charset="0"/>
                <a:hlinkClick r:id="rId3"/>
              </a:rPr>
              <a:t>charles@dna-view.com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r>
              <a:rPr lang="en-US" sz="2000" dirty="0">
                <a:latin typeface="Times New Roman" pitchFamily="18" charset="0"/>
                <a:cs typeface="Times New Roman" pitchFamily="18" charset="0"/>
                <a:hlinkClick r:id="rId4"/>
              </a:rPr>
              <a:t>http://dna-view.com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0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967914" y="6239216"/>
            <a:ext cx="257510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O-36, 482</a:t>
            </a:r>
          </a:p>
          <a:p>
            <a:r>
              <a:rPr lang="en-US" sz="1400" dirty="0"/>
              <a:t>Sep 13, 2024.Fri 9:54 - 10:06</a:t>
            </a:r>
          </a:p>
          <a:p>
            <a:endParaRPr lang="en-US" sz="1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BAD1320-1BD7-9A4F-13FF-3212B648572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8596" t="40231" r="37329" b="38284"/>
          <a:stretch/>
        </p:blipFill>
        <p:spPr>
          <a:xfrm>
            <a:off x="6933441" y="1726061"/>
            <a:ext cx="4609578" cy="3829434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B87A5C9B-907F-12AC-69A9-B1D16F9D9B56}"/>
              </a:ext>
            </a:extLst>
          </p:cNvPr>
          <p:cNvSpPr txBox="1">
            <a:spLocks/>
          </p:cNvSpPr>
          <p:nvPr/>
        </p:nvSpPr>
        <p:spPr bwMode="auto">
          <a:xfrm>
            <a:off x="648981" y="1726061"/>
            <a:ext cx="4229622" cy="654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hangingPunct="1"/>
            <a:r>
              <a:rPr lang="en-US" sz="3200" b="1" dirty="0">
                <a:solidFill>
                  <a:schemeClr val="tx2"/>
                </a:solidFill>
                <a:latin typeface="Palatino Linotype" pitchFamily="18" charset="0"/>
              </a:rPr>
              <a:t>Looking under the analytical threshold</a:t>
            </a:r>
            <a:endParaRPr lang="en-US" sz="4000" dirty="0">
              <a:latin typeface="Palatino Linotype" pitchFamily="18" charset="0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F29A82-88FF-4C43-900E-AB69AEA38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968057"/>
            <a:ext cx="8229600" cy="685801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sz="3600" dirty="0"/>
              <a:t>Logic of the role of “dropout” in evidence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AD3651-ECC0-49C8-8F00-10B478446C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653541"/>
            <a:ext cx="8229600" cy="3954463"/>
          </a:xfrm>
        </p:spPr>
        <p:txBody>
          <a:bodyPr/>
          <a:lstStyle/>
          <a:p>
            <a:r>
              <a:rPr lang="en-US" dirty="0"/>
              <a:t>Competing claims:</a:t>
            </a:r>
          </a:p>
          <a:p>
            <a:pPr lvl="1"/>
            <a:r>
              <a:rPr lang="en-US" dirty="0"/>
              <a:t>Prosecution: Dropout happened.                                         (Suspect contributed, although weakly.)</a:t>
            </a:r>
          </a:p>
          <a:p>
            <a:pPr lvl="1"/>
            <a:r>
              <a:rPr lang="en-US" dirty="0"/>
              <a:t>Defense: Dropout didn’t happen.                         (Lack of dropout.)</a:t>
            </a:r>
          </a:p>
          <a:p>
            <a:r>
              <a:rPr lang="en-US" dirty="0"/>
              <a:t>Therefore </a:t>
            </a:r>
          </a:p>
          <a:p>
            <a:pPr lvl="1"/>
            <a:r>
              <a:rPr lang="en-US" dirty="0"/>
              <a:t>the higher </a:t>
            </a:r>
            <a:r>
              <a:rPr lang="en-US" dirty="0" err="1"/>
              <a:t>Pr</a:t>
            </a:r>
            <a:r>
              <a:rPr lang="en-US" dirty="0"/>
              <a:t>(dropout) is</a:t>
            </a:r>
          </a:p>
          <a:p>
            <a:pPr lvl="1"/>
            <a:r>
              <a:rPr lang="en-US" dirty="0"/>
              <a:t>the stronger the prosecution’s case is.</a:t>
            </a:r>
          </a:p>
          <a:p>
            <a:pPr lvl="1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B0B0DDC-6131-4268-A370-D70F0FB03400}"/>
              </a:ext>
            </a:extLst>
          </p:cNvPr>
          <p:cNvSpPr txBox="1"/>
          <p:nvPr/>
        </p:nvSpPr>
        <p:spPr>
          <a:xfrm>
            <a:off x="2209800" y="274637"/>
            <a:ext cx="8001000" cy="40011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/>
              <a:t>Dropout: </a:t>
            </a:r>
            <a:r>
              <a:rPr lang="en-US" sz="2000" dirty="0"/>
              <a:t>Failure of an expected allele to appear above DT.</a:t>
            </a:r>
            <a:endParaRPr lang="en-US" sz="2000" b="1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3AF9F6-9381-42AB-83B6-F8B275A022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2B1306-92D8-4297-A618-1FAE7B4D1786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1361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 cstate="print"/>
          <a:srcRect l="5701" t="21956" r="11223" b="17528"/>
          <a:stretch/>
        </p:blipFill>
        <p:spPr bwMode="auto">
          <a:xfrm>
            <a:off x="2388976" y="2667000"/>
            <a:ext cx="77724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Freeform 8"/>
          <p:cNvSpPr/>
          <p:nvPr/>
        </p:nvSpPr>
        <p:spPr>
          <a:xfrm>
            <a:off x="3035179" y="3816096"/>
            <a:ext cx="124385" cy="908304"/>
          </a:xfrm>
          <a:custGeom>
            <a:avLst/>
            <a:gdLst>
              <a:gd name="connsiteX0" fmla="*/ 39624 w 679704"/>
              <a:gd name="connsiteY0" fmla="*/ 73152 h 1517904"/>
              <a:gd name="connsiteX1" fmla="*/ 85344 w 679704"/>
              <a:gd name="connsiteY1" fmla="*/ 182880 h 1517904"/>
              <a:gd name="connsiteX2" fmla="*/ 551688 w 679704"/>
              <a:gd name="connsiteY2" fmla="*/ 1170432 h 1517904"/>
              <a:gd name="connsiteX3" fmla="*/ 679704 w 679704"/>
              <a:gd name="connsiteY3" fmla="*/ 1517904 h 1517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9704" h="1517904">
                <a:moveTo>
                  <a:pt x="39624" y="73152"/>
                </a:moveTo>
                <a:cubicBezTo>
                  <a:pt x="19812" y="36576"/>
                  <a:pt x="0" y="0"/>
                  <a:pt x="85344" y="182880"/>
                </a:cubicBezTo>
                <a:cubicBezTo>
                  <a:pt x="170688" y="365760"/>
                  <a:pt x="452628" y="947928"/>
                  <a:pt x="551688" y="1170432"/>
                </a:cubicBezTo>
                <a:cubicBezTo>
                  <a:pt x="650748" y="1392936"/>
                  <a:pt x="665226" y="1455420"/>
                  <a:pt x="679704" y="1517904"/>
                </a:cubicBezTo>
              </a:path>
            </a:pathLst>
          </a:custGeom>
          <a:ln w="38100">
            <a:prstDash val="sysDot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776044" y="3352801"/>
            <a:ext cx="569387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#19</a:t>
            </a:r>
          </a:p>
          <a:p>
            <a:r>
              <a:rPr lang="en-US" sz="1100" dirty="0"/>
              <a:t>6641</a:t>
            </a:r>
          </a:p>
        </p:txBody>
      </p:sp>
      <p:sp>
        <p:nvSpPr>
          <p:cNvPr id="11" name="Freeform 10"/>
          <p:cNvSpPr/>
          <p:nvPr/>
        </p:nvSpPr>
        <p:spPr>
          <a:xfrm>
            <a:off x="4201284" y="3962400"/>
            <a:ext cx="124385" cy="908304"/>
          </a:xfrm>
          <a:custGeom>
            <a:avLst/>
            <a:gdLst>
              <a:gd name="connsiteX0" fmla="*/ 39624 w 679704"/>
              <a:gd name="connsiteY0" fmla="*/ 73152 h 1517904"/>
              <a:gd name="connsiteX1" fmla="*/ 85344 w 679704"/>
              <a:gd name="connsiteY1" fmla="*/ 182880 h 1517904"/>
              <a:gd name="connsiteX2" fmla="*/ 551688 w 679704"/>
              <a:gd name="connsiteY2" fmla="*/ 1170432 h 1517904"/>
              <a:gd name="connsiteX3" fmla="*/ 679704 w 679704"/>
              <a:gd name="connsiteY3" fmla="*/ 1517904 h 1517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9704" h="1517904">
                <a:moveTo>
                  <a:pt x="39624" y="73152"/>
                </a:moveTo>
                <a:cubicBezTo>
                  <a:pt x="19812" y="36576"/>
                  <a:pt x="0" y="0"/>
                  <a:pt x="85344" y="182880"/>
                </a:cubicBezTo>
                <a:cubicBezTo>
                  <a:pt x="170688" y="365760"/>
                  <a:pt x="452628" y="947928"/>
                  <a:pt x="551688" y="1170432"/>
                </a:cubicBezTo>
                <a:cubicBezTo>
                  <a:pt x="650748" y="1392936"/>
                  <a:pt x="665226" y="1455420"/>
                  <a:pt x="679704" y="1517904"/>
                </a:cubicBezTo>
              </a:path>
            </a:pathLst>
          </a:custGeom>
          <a:ln w="38100">
            <a:prstDash val="sysDot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4006933" y="3423792"/>
            <a:ext cx="569387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#20</a:t>
            </a:r>
          </a:p>
          <a:p>
            <a:r>
              <a:rPr lang="en-US" sz="1100" dirty="0"/>
              <a:t>6696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2067696" y="-152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Flip side of </a:t>
            </a:r>
            <a:r>
              <a:rPr lang="en-US" dirty="0">
                <a:solidFill>
                  <a:srgbClr val="FF0000"/>
                </a:solidFill>
              </a:rPr>
              <a:t>JN</a:t>
            </a:r>
            <a:r>
              <a:rPr lang="en-US" dirty="0"/>
              <a:t> sub-threshold data: FGA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496172" y="2240796"/>
            <a:ext cx="1524000" cy="92333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Locus FGA</a:t>
            </a:r>
          </a:p>
          <a:p>
            <a:r>
              <a:rPr lang="en-US" dirty="0"/>
              <a:t>of fingernail mixture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71474" y="5638800"/>
            <a:ext cx="609600" cy="542330"/>
          </a:xfrm>
          <a:prstGeom prst="rect">
            <a:avLst/>
          </a:prstGeom>
          <a:solidFill>
            <a:schemeClr val="accent3">
              <a:lumMod val="75000"/>
              <a:alpha val="24706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rgbClr val="FF0000"/>
                </a:solidFill>
              </a:rPr>
              <a:t>JN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922376" y="5638800"/>
            <a:ext cx="609600" cy="542330"/>
          </a:xfrm>
          <a:prstGeom prst="rect">
            <a:avLst/>
          </a:prstGeom>
          <a:solidFill>
            <a:schemeClr val="accent3">
              <a:lumMod val="75000"/>
              <a:alpha val="24706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rgbClr val="FF0000"/>
                </a:solidFill>
              </a:rPr>
              <a:t>JN?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738054" y="3440669"/>
            <a:ext cx="1133644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#19 </a:t>
            </a:r>
            <a:r>
              <a:rPr lang="en-US" dirty="0" err="1"/>
              <a:t>posn</a:t>
            </a:r>
            <a:endParaRPr lang="en-US" dirty="0"/>
          </a:p>
          <a:p>
            <a:r>
              <a:rPr lang="en-US" dirty="0"/>
              <a:t>11 </a:t>
            </a:r>
            <a:r>
              <a:rPr lang="en-US" dirty="0" err="1"/>
              <a:t>rfu</a:t>
            </a:r>
            <a:r>
              <a:rPr lang="en-US" dirty="0"/>
              <a:t>?</a:t>
            </a:r>
            <a:endParaRPr lang="en-US" sz="1100" dirty="0"/>
          </a:p>
        </p:txBody>
      </p:sp>
      <p:sp>
        <p:nvSpPr>
          <p:cNvPr id="19" name="TextBox 18"/>
          <p:cNvSpPr txBox="1"/>
          <p:nvPr/>
        </p:nvSpPr>
        <p:spPr>
          <a:xfrm>
            <a:off x="3989176" y="3296920"/>
            <a:ext cx="1133644" cy="92333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#20 </a:t>
            </a:r>
            <a:r>
              <a:rPr lang="en-US" dirty="0" err="1"/>
              <a:t>posn</a:t>
            </a:r>
            <a:endParaRPr lang="en-US" dirty="0"/>
          </a:p>
          <a:p>
            <a:r>
              <a:rPr lang="en-US" dirty="0"/>
              <a:t>8 </a:t>
            </a:r>
            <a:r>
              <a:rPr lang="en-US" dirty="0" err="1"/>
              <a:t>rfu</a:t>
            </a:r>
            <a:r>
              <a:rPr lang="en-US" dirty="0"/>
              <a:t>?</a:t>
            </a:r>
          </a:p>
          <a:p>
            <a:r>
              <a:rPr lang="en-US" dirty="0"/>
              <a:t>stutter?</a:t>
            </a:r>
            <a:endParaRPr lang="en-US" sz="1100" dirty="0"/>
          </a:p>
        </p:txBody>
      </p:sp>
      <p:sp>
        <p:nvSpPr>
          <p:cNvPr id="21" name="TextBox 20"/>
          <p:cNvSpPr txBox="1"/>
          <p:nvPr/>
        </p:nvSpPr>
        <p:spPr>
          <a:xfrm>
            <a:off x="6198256" y="2600738"/>
            <a:ext cx="774571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#22</a:t>
            </a:r>
          </a:p>
          <a:p>
            <a:r>
              <a:rPr lang="en-US" dirty="0"/>
              <a:t>69 </a:t>
            </a:r>
            <a:r>
              <a:rPr lang="en-US" dirty="0" err="1"/>
              <a:t>rfu</a:t>
            </a:r>
            <a:endParaRPr lang="en-US" sz="1100" dirty="0"/>
          </a:p>
        </p:txBody>
      </p:sp>
      <p:sp>
        <p:nvSpPr>
          <p:cNvPr id="22" name="TextBox 21"/>
          <p:cNvSpPr txBox="1"/>
          <p:nvPr/>
        </p:nvSpPr>
        <p:spPr>
          <a:xfrm>
            <a:off x="9474856" y="3886201"/>
            <a:ext cx="774571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#25</a:t>
            </a:r>
          </a:p>
          <a:p>
            <a:r>
              <a:rPr lang="en-US" dirty="0"/>
              <a:t>49 </a:t>
            </a:r>
            <a:r>
              <a:rPr lang="en-US" dirty="0" err="1"/>
              <a:t>rfu</a:t>
            </a:r>
            <a:endParaRPr lang="en-US" sz="1100" dirty="0"/>
          </a:p>
        </p:txBody>
      </p:sp>
      <p:sp>
        <p:nvSpPr>
          <p:cNvPr id="23" name="TextBox 22"/>
          <p:cNvSpPr txBox="1"/>
          <p:nvPr/>
        </p:nvSpPr>
        <p:spPr>
          <a:xfrm>
            <a:off x="1802364" y="5193268"/>
            <a:ext cx="646332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0 rfu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674124" y="3581400"/>
            <a:ext cx="774572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35 rfu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210696" y="1066801"/>
            <a:ext cx="74747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JN</a:t>
            </a:r>
            <a:r>
              <a:rPr lang="en-US" sz="2000" dirty="0"/>
              <a:t> is </a:t>
            </a:r>
            <a:r>
              <a:rPr lang="en-US" sz="2000" b="1" dirty="0"/>
              <a:t>19, 21</a:t>
            </a:r>
            <a:r>
              <a:rPr lang="en-US" sz="2000" dirty="0"/>
              <a:t> at FGA.</a:t>
            </a:r>
            <a:r>
              <a:rPr lang="en-US" sz="2000" b="1" i="1" dirty="0"/>
              <a:t>          </a:t>
            </a:r>
            <a:r>
              <a:rPr lang="en-US" sz="2000" dirty="0"/>
              <a:t>Hint of signal at FGA #19 position.</a:t>
            </a:r>
          </a:p>
          <a:p>
            <a:r>
              <a:rPr lang="en-US" sz="2000" dirty="0"/>
              <a:t>It’s faint: 11rfu is sub-threshold and 9x fainter than #21.</a:t>
            </a:r>
          </a:p>
          <a:p>
            <a:r>
              <a:rPr lang="en-US" sz="2000" dirty="0"/>
              <a:t>Misshapen (uncharacteristic of a real allele)</a:t>
            </a:r>
          </a:p>
          <a:p>
            <a:endParaRPr lang="en-US" sz="20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0A97096-835C-4F46-B75F-20072A435360}"/>
              </a:ext>
            </a:extLst>
          </p:cNvPr>
          <p:cNvSpPr txBox="1"/>
          <p:nvPr/>
        </p:nvSpPr>
        <p:spPr>
          <a:xfrm>
            <a:off x="4992996" y="2628689"/>
            <a:ext cx="766557" cy="615553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#21</a:t>
            </a:r>
          </a:p>
          <a:p>
            <a:r>
              <a:rPr lang="en-US" sz="1600" dirty="0"/>
              <a:t>102rfu</a:t>
            </a: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4AA48113-B567-4308-AA32-6000BAC2CAF2}"/>
              </a:ext>
            </a:extLst>
          </p:cNvPr>
          <p:cNvSpPr/>
          <p:nvPr/>
        </p:nvSpPr>
        <p:spPr>
          <a:xfrm>
            <a:off x="5948779" y="1746444"/>
            <a:ext cx="4178280" cy="3872479"/>
          </a:xfrm>
          <a:custGeom>
            <a:avLst/>
            <a:gdLst>
              <a:gd name="connsiteX0" fmla="*/ 0 w 2021840"/>
              <a:gd name="connsiteY0" fmla="*/ 690116 h 690116"/>
              <a:gd name="connsiteX1" fmla="*/ 355600 w 2021840"/>
              <a:gd name="connsiteY1" fmla="*/ 19556 h 690116"/>
              <a:gd name="connsiteX2" fmla="*/ 1483360 w 2021840"/>
              <a:gd name="connsiteY2" fmla="*/ 222756 h 690116"/>
              <a:gd name="connsiteX3" fmla="*/ 2021840 w 2021840"/>
              <a:gd name="connsiteY3" fmla="*/ 669796 h 690116"/>
              <a:gd name="connsiteX0" fmla="*/ 0 w 2021840"/>
              <a:gd name="connsiteY0" fmla="*/ 690116 h 690116"/>
              <a:gd name="connsiteX1" fmla="*/ 378178 w 2021840"/>
              <a:gd name="connsiteY1" fmla="*/ 19556 h 690116"/>
              <a:gd name="connsiteX2" fmla="*/ 1483360 w 2021840"/>
              <a:gd name="connsiteY2" fmla="*/ 222756 h 690116"/>
              <a:gd name="connsiteX3" fmla="*/ 2021840 w 2021840"/>
              <a:gd name="connsiteY3" fmla="*/ 669796 h 690116"/>
              <a:gd name="connsiteX0" fmla="*/ 0 w 2021840"/>
              <a:gd name="connsiteY0" fmla="*/ 670848 h 670848"/>
              <a:gd name="connsiteX1" fmla="*/ 378178 w 2021840"/>
              <a:gd name="connsiteY1" fmla="*/ 288 h 670848"/>
              <a:gd name="connsiteX2" fmla="*/ 1483360 w 2021840"/>
              <a:gd name="connsiteY2" fmla="*/ 203488 h 670848"/>
              <a:gd name="connsiteX3" fmla="*/ 2021840 w 2021840"/>
              <a:gd name="connsiteY3" fmla="*/ 650528 h 670848"/>
              <a:gd name="connsiteX0" fmla="*/ 0 w 2021840"/>
              <a:gd name="connsiteY0" fmla="*/ 670848 h 672379"/>
              <a:gd name="connsiteX1" fmla="*/ 378178 w 2021840"/>
              <a:gd name="connsiteY1" fmla="*/ 288 h 672379"/>
              <a:gd name="connsiteX2" fmla="*/ 1483360 w 2021840"/>
              <a:gd name="connsiteY2" fmla="*/ 203488 h 672379"/>
              <a:gd name="connsiteX3" fmla="*/ 2021840 w 2021840"/>
              <a:gd name="connsiteY3" fmla="*/ 650528 h 672379"/>
              <a:gd name="connsiteX0" fmla="*/ 0 w 2021840"/>
              <a:gd name="connsiteY0" fmla="*/ 670848 h 672379"/>
              <a:gd name="connsiteX1" fmla="*/ 378178 w 2021840"/>
              <a:gd name="connsiteY1" fmla="*/ 288 h 672379"/>
              <a:gd name="connsiteX2" fmla="*/ 1483360 w 2021840"/>
              <a:gd name="connsiteY2" fmla="*/ 203488 h 672379"/>
              <a:gd name="connsiteX3" fmla="*/ 2021840 w 2021840"/>
              <a:gd name="connsiteY3" fmla="*/ 650528 h 672379"/>
              <a:gd name="connsiteX0" fmla="*/ 0 w 2021840"/>
              <a:gd name="connsiteY0" fmla="*/ 672406 h 673961"/>
              <a:gd name="connsiteX1" fmla="*/ 378178 w 2021840"/>
              <a:gd name="connsiteY1" fmla="*/ 1846 h 673961"/>
              <a:gd name="connsiteX2" fmla="*/ 1483360 w 2021840"/>
              <a:gd name="connsiteY2" fmla="*/ 205046 h 673961"/>
              <a:gd name="connsiteX3" fmla="*/ 2021840 w 2021840"/>
              <a:gd name="connsiteY3" fmla="*/ 652086 h 673961"/>
              <a:gd name="connsiteX0" fmla="*/ 0 w 2021840"/>
              <a:gd name="connsiteY0" fmla="*/ 670613 h 672136"/>
              <a:gd name="connsiteX1" fmla="*/ 378178 w 2021840"/>
              <a:gd name="connsiteY1" fmla="*/ 53 h 672136"/>
              <a:gd name="connsiteX2" fmla="*/ 1483360 w 2021840"/>
              <a:gd name="connsiteY2" fmla="*/ 203253 h 672136"/>
              <a:gd name="connsiteX3" fmla="*/ 2021840 w 2021840"/>
              <a:gd name="connsiteY3" fmla="*/ 650293 h 672136"/>
              <a:gd name="connsiteX0" fmla="*/ 0 w 2021840"/>
              <a:gd name="connsiteY0" fmla="*/ 670588 h 672111"/>
              <a:gd name="connsiteX1" fmla="*/ 378178 w 2021840"/>
              <a:gd name="connsiteY1" fmla="*/ 28 h 672111"/>
              <a:gd name="connsiteX2" fmla="*/ 1483360 w 2021840"/>
              <a:gd name="connsiteY2" fmla="*/ 203228 h 672111"/>
              <a:gd name="connsiteX3" fmla="*/ 2021840 w 2021840"/>
              <a:gd name="connsiteY3" fmla="*/ 650268 h 672111"/>
              <a:gd name="connsiteX0" fmla="*/ 0 w 2021840"/>
              <a:gd name="connsiteY0" fmla="*/ 696497 h 698020"/>
              <a:gd name="connsiteX1" fmla="*/ 378178 w 2021840"/>
              <a:gd name="connsiteY1" fmla="*/ 25937 h 698020"/>
              <a:gd name="connsiteX2" fmla="*/ 1007721 w 2021840"/>
              <a:gd name="connsiteY2" fmla="*/ 146351 h 698020"/>
              <a:gd name="connsiteX3" fmla="*/ 1483360 w 2021840"/>
              <a:gd name="connsiteY3" fmla="*/ 229137 h 698020"/>
              <a:gd name="connsiteX4" fmla="*/ 2021840 w 2021840"/>
              <a:gd name="connsiteY4" fmla="*/ 676177 h 698020"/>
              <a:gd name="connsiteX0" fmla="*/ 0 w 2021840"/>
              <a:gd name="connsiteY0" fmla="*/ 670580 h 697517"/>
              <a:gd name="connsiteX1" fmla="*/ 378178 w 2021840"/>
              <a:gd name="connsiteY1" fmla="*/ 20 h 697517"/>
              <a:gd name="connsiteX2" fmla="*/ 947514 w 2021840"/>
              <a:gd name="connsiteY2" fmla="*/ 696167 h 697517"/>
              <a:gd name="connsiteX3" fmla="*/ 1483360 w 2021840"/>
              <a:gd name="connsiteY3" fmla="*/ 203220 h 697517"/>
              <a:gd name="connsiteX4" fmla="*/ 2021840 w 2021840"/>
              <a:gd name="connsiteY4" fmla="*/ 650260 h 697517"/>
              <a:gd name="connsiteX0" fmla="*/ 0 w 2021840"/>
              <a:gd name="connsiteY0" fmla="*/ 670580 h 697517"/>
              <a:gd name="connsiteX1" fmla="*/ 378178 w 2021840"/>
              <a:gd name="connsiteY1" fmla="*/ 20 h 697517"/>
              <a:gd name="connsiteX2" fmla="*/ 947514 w 2021840"/>
              <a:gd name="connsiteY2" fmla="*/ 696167 h 697517"/>
              <a:gd name="connsiteX3" fmla="*/ 1483360 w 2021840"/>
              <a:gd name="connsiteY3" fmla="*/ 203220 h 697517"/>
              <a:gd name="connsiteX4" fmla="*/ 2021840 w 2021840"/>
              <a:gd name="connsiteY4" fmla="*/ 650260 h 697517"/>
              <a:gd name="connsiteX0" fmla="*/ 0 w 2021840"/>
              <a:gd name="connsiteY0" fmla="*/ 670580 h 696167"/>
              <a:gd name="connsiteX1" fmla="*/ 378178 w 2021840"/>
              <a:gd name="connsiteY1" fmla="*/ 20 h 696167"/>
              <a:gd name="connsiteX2" fmla="*/ 947514 w 2021840"/>
              <a:gd name="connsiteY2" fmla="*/ 696167 h 696167"/>
              <a:gd name="connsiteX3" fmla="*/ 1483360 w 2021840"/>
              <a:gd name="connsiteY3" fmla="*/ 203220 h 696167"/>
              <a:gd name="connsiteX4" fmla="*/ 2021840 w 2021840"/>
              <a:gd name="connsiteY4" fmla="*/ 650260 h 696167"/>
              <a:gd name="connsiteX0" fmla="*/ 0 w 2021840"/>
              <a:gd name="connsiteY0" fmla="*/ 670580 h 696167"/>
              <a:gd name="connsiteX1" fmla="*/ 378178 w 2021840"/>
              <a:gd name="connsiteY1" fmla="*/ 20 h 696167"/>
              <a:gd name="connsiteX2" fmla="*/ 947514 w 2021840"/>
              <a:gd name="connsiteY2" fmla="*/ 696167 h 696167"/>
              <a:gd name="connsiteX3" fmla="*/ 1483360 w 2021840"/>
              <a:gd name="connsiteY3" fmla="*/ 203220 h 696167"/>
              <a:gd name="connsiteX4" fmla="*/ 2021840 w 2021840"/>
              <a:gd name="connsiteY4" fmla="*/ 650260 h 696167"/>
              <a:gd name="connsiteX0" fmla="*/ 0 w 2021840"/>
              <a:gd name="connsiteY0" fmla="*/ 670580 h 696167"/>
              <a:gd name="connsiteX1" fmla="*/ 378178 w 2021840"/>
              <a:gd name="connsiteY1" fmla="*/ 20 h 696167"/>
              <a:gd name="connsiteX2" fmla="*/ 947514 w 2021840"/>
              <a:gd name="connsiteY2" fmla="*/ 696167 h 696167"/>
              <a:gd name="connsiteX3" fmla="*/ 1483360 w 2021840"/>
              <a:gd name="connsiteY3" fmla="*/ 203220 h 696167"/>
              <a:gd name="connsiteX4" fmla="*/ 2021840 w 2021840"/>
              <a:gd name="connsiteY4" fmla="*/ 650260 h 696167"/>
              <a:gd name="connsiteX0" fmla="*/ 0 w 2021840"/>
              <a:gd name="connsiteY0" fmla="*/ 670580 h 696167"/>
              <a:gd name="connsiteX1" fmla="*/ 378178 w 2021840"/>
              <a:gd name="connsiteY1" fmla="*/ 20 h 696167"/>
              <a:gd name="connsiteX2" fmla="*/ 947514 w 2021840"/>
              <a:gd name="connsiteY2" fmla="*/ 696167 h 696167"/>
              <a:gd name="connsiteX3" fmla="*/ 1483360 w 2021840"/>
              <a:gd name="connsiteY3" fmla="*/ 203220 h 696167"/>
              <a:gd name="connsiteX4" fmla="*/ 2021840 w 2021840"/>
              <a:gd name="connsiteY4" fmla="*/ 650260 h 696167"/>
              <a:gd name="connsiteX0" fmla="*/ 0 w 2021840"/>
              <a:gd name="connsiteY0" fmla="*/ 670580 h 807964"/>
              <a:gd name="connsiteX1" fmla="*/ 378178 w 2021840"/>
              <a:gd name="connsiteY1" fmla="*/ 20 h 807964"/>
              <a:gd name="connsiteX2" fmla="*/ 947514 w 2021840"/>
              <a:gd name="connsiteY2" fmla="*/ 696167 h 807964"/>
              <a:gd name="connsiteX3" fmla="*/ 1483360 w 2021840"/>
              <a:gd name="connsiteY3" fmla="*/ 203220 h 807964"/>
              <a:gd name="connsiteX4" fmla="*/ 2021840 w 2021840"/>
              <a:gd name="connsiteY4" fmla="*/ 650260 h 807964"/>
              <a:gd name="connsiteX0" fmla="*/ 0 w 4603232"/>
              <a:gd name="connsiteY0" fmla="*/ 670580 h 804643"/>
              <a:gd name="connsiteX1" fmla="*/ 378178 w 4603232"/>
              <a:gd name="connsiteY1" fmla="*/ 20 h 804643"/>
              <a:gd name="connsiteX2" fmla="*/ 947514 w 4603232"/>
              <a:gd name="connsiteY2" fmla="*/ 696167 h 804643"/>
              <a:gd name="connsiteX3" fmla="*/ 1483360 w 4603232"/>
              <a:gd name="connsiteY3" fmla="*/ 203220 h 804643"/>
              <a:gd name="connsiteX4" fmla="*/ 4603232 w 4603232"/>
              <a:gd name="connsiteY4" fmla="*/ 646497 h 804643"/>
              <a:gd name="connsiteX0" fmla="*/ 0 w 4603232"/>
              <a:gd name="connsiteY0" fmla="*/ 670580 h 696167"/>
              <a:gd name="connsiteX1" fmla="*/ 378178 w 4603232"/>
              <a:gd name="connsiteY1" fmla="*/ 20 h 696167"/>
              <a:gd name="connsiteX2" fmla="*/ 947514 w 4603232"/>
              <a:gd name="connsiteY2" fmla="*/ 696167 h 696167"/>
              <a:gd name="connsiteX3" fmla="*/ 1483360 w 4603232"/>
              <a:gd name="connsiteY3" fmla="*/ 203220 h 696167"/>
              <a:gd name="connsiteX4" fmla="*/ 4603232 w 4603232"/>
              <a:gd name="connsiteY4" fmla="*/ 646497 h 696167"/>
              <a:gd name="connsiteX0" fmla="*/ 0 w 4603232"/>
              <a:gd name="connsiteY0" fmla="*/ 670580 h 696167"/>
              <a:gd name="connsiteX1" fmla="*/ 378178 w 4603232"/>
              <a:gd name="connsiteY1" fmla="*/ 20 h 696167"/>
              <a:gd name="connsiteX2" fmla="*/ 947514 w 4603232"/>
              <a:gd name="connsiteY2" fmla="*/ 696167 h 696167"/>
              <a:gd name="connsiteX3" fmla="*/ 1483360 w 4603232"/>
              <a:gd name="connsiteY3" fmla="*/ 203220 h 696167"/>
              <a:gd name="connsiteX4" fmla="*/ 2012433 w 4603232"/>
              <a:gd name="connsiteY4" fmla="*/ 282241 h 696167"/>
              <a:gd name="connsiteX5" fmla="*/ 4603232 w 4603232"/>
              <a:gd name="connsiteY5" fmla="*/ 646497 h 696167"/>
              <a:gd name="connsiteX0" fmla="*/ 0 w 4603232"/>
              <a:gd name="connsiteY0" fmla="*/ 670580 h 869263"/>
              <a:gd name="connsiteX1" fmla="*/ 378178 w 4603232"/>
              <a:gd name="connsiteY1" fmla="*/ 20 h 869263"/>
              <a:gd name="connsiteX2" fmla="*/ 947514 w 4603232"/>
              <a:gd name="connsiteY2" fmla="*/ 696167 h 869263"/>
              <a:gd name="connsiteX3" fmla="*/ 1483360 w 4603232"/>
              <a:gd name="connsiteY3" fmla="*/ 203220 h 869263"/>
              <a:gd name="connsiteX4" fmla="*/ 1918359 w 4603232"/>
              <a:gd name="connsiteY4" fmla="*/ 869263 h 869263"/>
              <a:gd name="connsiteX5" fmla="*/ 4603232 w 4603232"/>
              <a:gd name="connsiteY5" fmla="*/ 646497 h 869263"/>
              <a:gd name="connsiteX0" fmla="*/ 0 w 4603232"/>
              <a:gd name="connsiteY0" fmla="*/ 670580 h 869263"/>
              <a:gd name="connsiteX1" fmla="*/ 378178 w 4603232"/>
              <a:gd name="connsiteY1" fmla="*/ 20 h 869263"/>
              <a:gd name="connsiteX2" fmla="*/ 947514 w 4603232"/>
              <a:gd name="connsiteY2" fmla="*/ 696167 h 869263"/>
              <a:gd name="connsiteX3" fmla="*/ 1483360 w 4603232"/>
              <a:gd name="connsiteY3" fmla="*/ 203220 h 869263"/>
              <a:gd name="connsiteX4" fmla="*/ 1918359 w 4603232"/>
              <a:gd name="connsiteY4" fmla="*/ 869263 h 869263"/>
              <a:gd name="connsiteX5" fmla="*/ 4603232 w 4603232"/>
              <a:gd name="connsiteY5" fmla="*/ 646497 h 869263"/>
              <a:gd name="connsiteX0" fmla="*/ 0 w 4603232"/>
              <a:gd name="connsiteY0" fmla="*/ 670580 h 903524"/>
              <a:gd name="connsiteX1" fmla="*/ 378178 w 4603232"/>
              <a:gd name="connsiteY1" fmla="*/ 20 h 903524"/>
              <a:gd name="connsiteX2" fmla="*/ 947514 w 4603232"/>
              <a:gd name="connsiteY2" fmla="*/ 696167 h 903524"/>
              <a:gd name="connsiteX3" fmla="*/ 1483360 w 4603232"/>
              <a:gd name="connsiteY3" fmla="*/ 203220 h 903524"/>
              <a:gd name="connsiteX4" fmla="*/ 1918359 w 4603232"/>
              <a:gd name="connsiteY4" fmla="*/ 869263 h 903524"/>
              <a:gd name="connsiteX5" fmla="*/ 2717579 w 4603232"/>
              <a:gd name="connsiteY5" fmla="*/ 790732 h 903524"/>
              <a:gd name="connsiteX6" fmla="*/ 4603232 w 4603232"/>
              <a:gd name="connsiteY6" fmla="*/ 646497 h 903524"/>
              <a:gd name="connsiteX0" fmla="*/ 0 w 4603232"/>
              <a:gd name="connsiteY0" fmla="*/ 2782074 h 2983071"/>
              <a:gd name="connsiteX1" fmla="*/ 378178 w 4603232"/>
              <a:gd name="connsiteY1" fmla="*/ 2111514 h 2983071"/>
              <a:gd name="connsiteX2" fmla="*/ 947514 w 4603232"/>
              <a:gd name="connsiteY2" fmla="*/ 2807661 h 2983071"/>
              <a:gd name="connsiteX3" fmla="*/ 1483360 w 4603232"/>
              <a:gd name="connsiteY3" fmla="*/ 2314714 h 2983071"/>
              <a:gd name="connsiteX4" fmla="*/ 1918359 w 4603232"/>
              <a:gd name="connsiteY4" fmla="*/ 2980757 h 2983071"/>
              <a:gd name="connsiteX5" fmla="*/ 2571805 w 4603232"/>
              <a:gd name="connsiteY5" fmla="*/ 0 h 2983071"/>
              <a:gd name="connsiteX6" fmla="*/ 4603232 w 4603232"/>
              <a:gd name="connsiteY6" fmla="*/ 2757991 h 2983071"/>
              <a:gd name="connsiteX0" fmla="*/ 0 w 4603232"/>
              <a:gd name="connsiteY0" fmla="*/ 2782074 h 2980757"/>
              <a:gd name="connsiteX1" fmla="*/ 378178 w 4603232"/>
              <a:gd name="connsiteY1" fmla="*/ 2111514 h 2980757"/>
              <a:gd name="connsiteX2" fmla="*/ 947514 w 4603232"/>
              <a:gd name="connsiteY2" fmla="*/ 2807661 h 2980757"/>
              <a:gd name="connsiteX3" fmla="*/ 1483360 w 4603232"/>
              <a:gd name="connsiteY3" fmla="*/ 2314714 h 2980757"/>
              <a:gd name="connsiteX4" fmla="*/ 1918359 w 4603232"/>
              <a:gd name="connsiteY4" fmla="*/ 2980757 h 2980757"/>
              <a:gd name="connsiteX5" fmla="*/ 2571805 w 4603232"/>
              <a:gd name="connsiteY5" fmla="*/ 0 h 2980757"/>
              <a:gd name="connsiteX6" fmla="*/ 4603232 w 4603232"/>
              <a:gd name="connsiteY6" fmla="*/ 2757991 h 2980757"/>
              <a:gd name="connsiteX0" fmla="*/ 0 w 4603232"/>
              <a:gd name="connsiteY0" fmla="*/ 2782074 h 2980757"/>
              <a:gd name="connsiteX1" fmla="*/ 378178 w 4603232"/>
              <a:gd name="connsiteY1" fmla="*/ 2111514 h 2980757"/>
              <a:gd name="connsiteX2" fmla="*/ 947514 w 4603232"/>
              <a:gd name="connsiteY2" fmla="*/ 2807661 h 2980757"/>
              <a:gd name="connsiteX3" fmla="*/ 1483360 w 4603232"/>
              <a:gd name="connsiteY3" fmla="*/ 2314714 h 2980757"/>
              <a:gd name="connsiteX4" fmla="*/ 1918359 w 4603232"/>
              <a:gd name="connsiteY4" fmla="*/ 2980757 h 2980757"/>
              <a:gd name="connsiteX5" fmla="*/ 2571805 w 4603232"/>
              <a:gd name="connsiteY5" fmla="*/ 0 h 2980757"/>
              <a:gd name="connsiteX6" fmla="*/ 3327179 w 4603232"/>
              <a:gd name="connsiteY6" fmla="*/ 1046922 h 2980757"/>
              <a:gd name="connsiteX7" fmla="*/ 4603232 w 4603232"/>
              <a:gd name="connsiteY7" fmla="*/ 2757991 h 2980757"/>
              <a:gd name="connsiteX0" fmla="*/ 0 w 4603232"/>
              <a:gd name="connsiteY0" fmla="*/ 2782074 h 2980757"/>
              <a:gd name="connsiteX1" fmla="*/ 378178 w 4603232"/>
              <a:gd name="connsiteY1" fmla="*/ 2111514 h 2980757"/>
              <a:gd name="connsiteX2" fmla="*/ 947514 w 4603232"/>
              <a:gd name="connsiteY2" fmla="*/ 2807661 h 2980757"/>
              <a:gd name="connsiteX3" fmla="*/ 1483360 w 4603232"/>
              <a:gd name="connsiteY3" fmla="*/ 2314714 h 2980757"/>
              <a:gd name="connsiteX4" fmla="*/ 1918359 w 4603232"/>
              <a:gd name="connsiteY4" fmla="*/ 2980757 h 2980757"/>
              <a:gd name="connsiteX5" fmla="*/ 2571805 w 4603232"/>
              <a:gd name="connsiteY5" fmla="*/ 0 h 2980757"/>
              <a:gd name="connsiteX6" fmla="*/ 2876605 w 4603232"/>
              <a:gd name="connsiteY6" fmla="*/ 2915478 h 2980757"/>
              <a:gd name="connsiteX7" fmla="*/ 4603232 w 4603232"/>
              <a:gd name="connsiteY7" fmla="*/ 2757991 h 2980757"/>
              <a:gd name="connsiteX0" fmla="*/ 0 w 4603232"/>
              <a:gd name="connsiteY0" fmla="*/ 2782074 h 2980757"/>
              <a:gd name="connsiteX1" fmla="*/ 378178 w 4603232"/>
              <a:gd name="connsiteY1" fmla="*/ 2111514 h 2980757"/>
              <a:gd name="connsiteX2" fmla="*/ 947514 w 4603232"/>
              <a:gd name="connsiteY2" fmla="*/ 2807661 h 2980757"/>
              <a:gd name="connsiteX3" fmla="*/ 1483360 w 4603232"/>
              <a:gd name="connsiteY3" fmla="*/ 2314714 h 2980757"/>
              <a:gd name="connsiteX4" fmla="*/ 1918359 w 4603232"/>
              <a:gd name="connsiteY4" fmla="*/ 2980757 h 2980757"/>
              <a:gd name="connsiteX5" fmla="*/ 2571805 w 4603232"/>
              <a:gd name="connsiteY5" fmla="*/ 0 h 2980757"/>
              <a:gd name="connsiteX6" fmla="*/ 2876605 w 4603232"/>
              <a:gd name="connsiteY6" fmla="*/ 2915478 h 2980757"/>
              <a:gd name="connsiteX7" fmla="*/ 4603232 w 4603232"/>
              <a:gd name="connsiteY7" fmla="*/ 2757991 h 2980757"/>
              <a:gd name="connsiteX0" fmla="*/ 0 w 4603232"/>
              <a:gd name="connsiteY0" fmla="*/ 2782074 h 2980757"/>
              <a:gd name="connsiteX1" fmla="*/ 378178 w 4603232"/>
              <a:gd name="connsiteY1" fmla="*/ 2111514 h 2980757"/>
              <a:gd name="connsiteX2" fmla="*/ 947514 w 4603232"/>
              <a:gd name="connsiteY2" fmla="*/ 2807661 h 2980757"/>
              <a:gd name="connsiteX3" fmla="*/ 1483360 w 4603232"/>
              <a:gd name="connsiteY3" fmla="*/ 2314714 h 2980757"/>
              <a:gd name="connsiteX4" fmla="*/ 1918359 w 4603232"/>
              <a:gd name="connsiteY4" fmla="*/ 2980757 h 2980757"/>
              <a:gd name="connsiteX5" fmla="*/ 2571805 w 4603232"/>
              <a:gd name="connsiteY5" fmla="*/ 0 h 2980757"/>
              <a:gd name="connsiteX6" fmla="*/ 2995874 w 4603232"/>
              <a:gd name="connsiteY6" fmla="*/ 2888974 h 2980757"/>
              <a:gd name="connsiteX7" fmla="*/ 4603232 w 4603232"/>
              <a:gd name="connsiteY7" fmla="*/ 2757991 h 2980757"/>
              <a:gd name="connsiteX0" fmla="*/ 0 w 4603232"/>
              <a:gd name="connsiteY0" fmla="*/ 2782074 h 2980757"/>
              <a:gd name="connsiteX1" fmla="*/ 378178 w 4603232"/>
              <a:gd name="connsiteY1" fmla="*/ 2111514 h 2980757"/>
              <a:gd name="connsiteX2" fmla="*/ 947514 w 4603232"/>
              <a:gd name="connsiteY2" fmla="*/ 2807661 h 2980757"/>
              <a:gd name="connsiteX3" fmla="*/ 1483360 w 4603232"/>
              <a:gd name="connsiteY3" fmla="*/ 2314714 h 2980757"/>
              <a:gd name="connsiteX4" fmla="*/ 1918359 w 4603232"/>
              <a:gd name="connsiteY4" fmla="*/ 2980757 h 2980757"/>
              <a:gd name="connsiteX5" fmla="*/ 2571805 w 4603232"/>
              <a:gd name="connsiteY5" fmla="*/ 0 h 2980757"/>
              <a:gd name="connsiteX6" fmla="*/ 2995874 w 4603232"/>
              <a:gd name="connsiteY6" fmla="*/ 2888974 h 2980757"/>
              <a:gd name="connsiteX7" fmla="*/ 4603232 w 4603232"/>
              <a:gd name="connsiteY7" fmla="*/ 2757991 h 2980757"/>
              <a:gd name="connsiteX0" fmla="*/ 0 w 4603232"/>
              <a:gd name="connsiteY0" fmla="*/ 2782074 h 3086468"/>
              <a:gd name="connsiteX1" fmla="*/ 378178 w 4603232"/>
              <a:gd name="connsiteY1" fmla="*/ 2111514 h 3086468"/>
              <a:gd name="connsiteX2" fmla="*/ 947514 w 4603232"/>
              <a:gd name="connsiteY2" fmla="*/ 2807661 h 3086468"/>
              <a:gd name="connsiteX3" fmla="*/ 1483360 w 4603232"/>
              <a:gd name="connsiteY3" fmla="*/ 2314714 h 3086468"/>
              <a:gd name="connsiteX4" fmla="*/ 1918359 w 4603232"/>
              <a:gd name="connsiteY4" fmla="*/ 2980757 h 3086468"/>
              <a:gd name="connsiteX5" fmla="*/ 2571805 w 4603232"/>
              <a:gd name="connsiteY5" fmla="*/ 0 h 3086468"/>
              <a:gd name="connsiteX6" fmla="*/ 2995874 w 4603232"/>
              <a:gd name="connsiteY6" fmla="*/ 2888974 h 3086468"/>
              <a:gd name="connsiteX7" fmla="*/ 3724744 w 4603232"/>
              <a:gd name="connsiteY7" fmla="*/ 2822713 h 3086468"/>
              <a:gd name="connsiteX8" fmla="*/ 4603232 w 4603232"/>
              <a:gd name="connsiteY8" fmla="*/ 2757991 h 3086468"/>
              <a:gd name="connsiteX0" fmla="*/ 0 w 4603232"/>
              <a:gd name="connsiteY0" fmla="*/ 2782074 h 2980757"/>
              <a:gd name="connsiteX1" fmla="*/ 378178 w 4603232"/>
              <a:gd name="connsiteY1" fmla="*/ 2111514 h 2980757"/>
              <a:gd name="connsiteX2" fmla="*/ 947514 w 4603232"/>
              <a:gd name="connsiteY2" fmla="*/ 2807661 h 2980757"/>
              <a:gd name="connsiteX3" fmla="*/ 1483360 w 4603232"/>
              <a:gd name="connsiteY3" fmla="*/ 2314714 h 2980757"/>
              <a:gd name="connsiteX4" fmla="*/ 1918359 w 4603232"/>
              <a:gd name="connsiteY4" fmla="*/ 2980757 h 2980757"/>
              <a:gd name="connsiteX5" fmla="*/ 2571805 w 4603232"/>
              <a:gd name="connsiteY5" fmla="*/ 0 h 2980757"/>
              <a:gd name="connsiteX6" fmla="*/ 2995874 w 4603232"/>
              <a:gd name="connsiteY6" fmla="*/ 2888974 h 2980757"/>
              <a:gd name="connsiteX7" fmla="*/ 3631979 w 4603232"/>
              <a:gd name="connsiteY7" fmla="*/ 13252 h 2980757"/>
              <a:gd name="connsiteX8" fmla="*/ 4603232 w 4603232"/>
              <a:gd name="connsiteY8" fmla="*/ 2757991 h 2980757"/>
              <a:gd name="connsiteX0" fmla="*/ 0 w 4603232"/>
              <a:gd name="connsiteY0" fmla="*/ 2782074 h 2980757"/>
              <a:gd name="connsiteX1" fmla="*/ 378178 w 4603232"/>
              <a:gd name="connsiteY1" fmla="*/ 2111514 h 2980757"/>
              <a:gd name="connsiteX2" fmla="*/ 947514 w 4603232"/>
              <a:gd name="connsiteY2" fmla="*/ 2807661 h 2980757"/>
              <a:gd name="connsiteX3" fmla="*/ 1483360 w 4603232"/>
              <a:gd name="connsiteY3" fmla="*/ 2314714 h 2980757"/>
              <a:gd name="connsiteX4" fmla="*/ 1918359 w 4603232"/>
              <a:gd name="connsiteY4" fmla="*/ 2980757 h 2980757"/>
              <a:gd name="connsiteX5" fmla="*/ 2571805 w 4603232"/>
              <a:gd name="connsiteY5" fmla="*/ 0 h 2980757"/>
              <a:gd name="connsiteX6" fmla="*/ 2995874 w 4603232"/>
              <a:gd name="connsiteY6" fmla="*/ 2888974 h 2980757"/>
              <a:gd name="connsiteX7" fmla="*/ 3631979 w 4603232"/>
              <a:gd name="connsiteY7" fmla="*/ 13252 h 2980757"/>
              <a:gd name="connsiteX8" fmla="*/ 4603232 w 4603232"/>
              <a:gd name="connsiteY8" fmla="*/ 2757991 h 2980757"/>
              <a:gd name="connsiteX0" fmla="*/ 0 w 4603232"/>
              <a:gd name="connsiteY0" fmla="*/ 2782074 h 2980757"/>
              <a:gd name="connsiteX1" fmla="*/ 378178 w 4603232"/>
              <a:gd name="connsiteY1" fmla="*/ 2111514 h 2980757"/>
              <a:gd name="connsiteX2" fmla="*/ 947514 w 4603232"/>
              <a:gd name="connsiteY2" fmla="*/ 2807661 h 2980757"/>
              <a:gd name="connsiteX3" fmla="*/ 1483360 w 4603232"/>
              <a:gd name="connsiteY3" fmla="*/ 2314714 h 2980757"/>
              <a:gd name="connsiteX4" fmla="*/ 1918359 w 4603232"/>
              <a:gd name="connsiteY4" fmla="*/ 2980757 h 2980757"/>
              <a:gd name="connsiteX5" fmla="*/ 2571805 w 4603232"/>
              <a:gd name="connsiteY5" fmla="*/ 0 h 2980757"/>
              <a:gd name="connsiteX6" fmla="*/ 2995874 w 4603232"/>
              <a:gd name="connsiteY6" fmla="*/ 2888974 h 2980757"/>
              <a:gd name="connsiteX7" fmla="*/ 3631979 w 4603232"/>
              <a:gd name="connsiteY7" fmla="*/ 13252 h 2980757"/>
              <a:gd name="connsiteX8" fmla="*/ 4603232 w 4603232"/>
              <a:gd name="connsiteY8" fmla="*/ 2757991 h 2980757"/>
              <a:gd name="connsiteX0" fmla="*/ 0 w 4603232"/>
              <a:gd name="connsiteY0" fmla="*/ 2782074 h 2980757"/>
              <a:gd name="connsiteX1" fmla="*/ 378178 w 4603232"/>
              <a:gd name="connsiteY1" fmla="*/ 2111514 h 2980757"/>
              <a:gd name="connsiteX2" fmla="*/ 947514 w 4603232"/>
              <a:gd name="connsiteY2" fmla="*/ 2807661 h 2980757"/>
              <a:gd name="connsiteX3" fmla="*/ 1483360 w 4603232"/>
              <a:gd name="connsiteY3" fmla="*/ 2314714 h 2980757"/>
              <a:gd name="connsiteX4" fmla="*/ 1918359 w 4603232"/>
              <a:gd name="connsiteY4" fmla="*/ 2980757 h 2980757"/>
              <a:gd name="connsiteX5" fmla="*/ 2571805 w 4603232"/>
              <a:gd name="connsiteY5" fmla="*/ 0 h 2980757"/>
              <a:gd name="connsiteX6" fmla="*/ 2995874 w 4603232"/>
              <a:gd name="connsiteY6" fmla="*/ 2888974 h 2980757"/>
              <a:gd name="connsiteX7" fmla="*/ 3631979 w 4603232"/>
              <a:gd name="connsiteY7" fmla="*/ 13252 h 2980757"/>
              <a:gd name="connsiteX8" fmla="*/ 4603232 w 4603232"/>
              <a:gd name="connsiteY8" fmla="*/ 2757991 h 2980757"/>
              <a:gd name="connsiteX0" fmla="*/ 0 w 4603232"/>
              <a:gd name="connsiteY0" fmla="*/ 2782074 h 2980757"/>
              <a:gd name="connsiteX1" fmla="*/ 378178 w 4603232"/>
              <a:gd name="connsiteY1" fmla="*/ 2111514 h 2980757"/>
              <a:gd name="connsiteX2" fmla="*/ 947514 w 4603232"/>
              <a:gd name="connsiteY2" fmla="*/ 2807661 h 2980757"/>
              <a:gd name="connsiteX3" fmla="*/ 1483360 w 4603232"/>
              <a:gd name="connsiteY3" fmla="*/ 2314714 h 2980757"/>
              <a:gd name="connsiteX4" fmla="*/ 1918359 w 4603232"/>
              <a:gd name="connsiteY4" fmla="*/ 2980757 h 2980757"/>
              <a:gd name="connsiteX5" fmla="*/ 2571805 w 4603232"/>
              <a:gd name="connsiteY5" fmla="*/ 0 h 2980757"/>
              <a:gd name="connsiteX6" fmla="*/ 2995874 w 4603232"/>
              <a:gd name="connsiteY6" fmla="*/ 2888974 h 2980757"/>
              <a:gd name="connsiteX7" fmla="*/ 3631979 w 4603232"/>
              <a:gd name="connsiteY7" fmla="*/ 13252 h 2980757"/>
              <a:gd name="connsiteX8" fmla="*/ 4603232 w 4603232"/>
              <a:gd name="connsiteY8" fmla="*/ 2757991 h 2980757"/>
              <a:gd name="connsiteX0" fmla="*/ 0 w 4603232"/>
              <a:gd name="connsiteY0" fmla="*/ 5962596 h 6161279"/>
              <a:gd name="connsiteX1" fmla="*/ 378178 w 4603232"/>
              <a:gd name="connsiteY1" fmla="*/ 5292036 h 6161279"/>
              <a:gd name="connsiteX2" fmla="*/ 947514 w 4603232"/>
              <a:gd name="connsiteY2" fmla="*/ 5988183 h 6161279"/>
              <a:gd name="connsiteX3" fmla="*/ 1483360 w 4603232"/>
              <a:gd name="connsiteY3" fmla="*/ 5495236 h 6161279"/>
              <a:gd name="connsiteX4" fmla="*/ 1918359 w 4603232"/>
              <a:gd name="connsiteY4" fmla="*/ 6161279 h 6161279"/>
              <a:gd name="connsiteX5" fmla="*/ 2611562 w 4603232"/>
              <a:gd name="connsiteY5" fmla="*/ 0 h 6161279"/>
              <a:gd name="connsiteX6" fmla="*/ 2995874 w 4603232"/>
              <a:gd name="connsiteY6" fmla="*/ 6069496 h 6161279"/>
              <a:gd name="connsiteX7" fmla="*/ 3631979 w 4603232"/>
              <a:gd name="connsiteY7" fmla="*/ 3193774 h 6161279"/>
              <a:gd name="connsiteX8" fmla="*/ 4603232 w 4603232"/>
              <a:gd name="connsiteY8" fmla="*/ 5938513 h 6161279"/>
              <a:gd name="connsiteX0" fmla="*/ 0 w 4603232"/>
              <a:gd name="connsiteY0" fmla="*/ 5962596 h 6161279"/>
              <a:gd name="connsiteX1" fmla="*/ 378178 w 4603232"/>
              <a:gd name="connsiteY1" fmla="*/ 5292036 h 6161279"/>
              <a:gd name="connsiteX2" fmla="*/ 947514 w 4603232"/>
              <a:gd name="connsiteY2" fmla="*/ 5988183 h 6161279"/>
              <a:gd name="connsiteX3" fmla="*/ 1483360 w 4603232"/>
              <a:gd name="connsiteY3" fmla="*/ 5495236 h 6161279"/>
              <a:gd name="connsiteX4" fmla="*/ 1918359 w 4603232"/>
              <a:gd name="connsiteY4" fmla="*/ 6161279 h 6161279"/>
              <a:gd name="connsiteX5" fmla="*/ 2611562 w 4603232"/>
              <a:gd name="connsiteY5" fmla="*/ 0 h 6161279"/>
              <a:gd name="connsiteX6" fmla="*/ 2995874 w 4603232"/>
              <a:gd name="connsiteY6" fmla="*/ 6069496 h 6161279"/>
              <a:gd name="connsiteX7" fmla="*/ 3658483 w 4603232"/>
              <a:gd name="connsiteY7" fmla="*/ 0 h 6161279"/>
              <a:gd name="connsiteX8" fmla="*/ 4603232 w 4603232"/>
              <a:gd name="connsiteY8" fmla="*/ 5938513 h 6161279"/>
              <a:gd name="connsiteX0" fmla="*/ 0 w 4603232"/>
              <a:gd name="connsiteY0" fmla="*/ 5962596 h 6161279"/>
              <a:gd name="connsiteX1" fmla="*/ 378178 w 4603232"/>
              <a:gd name="connsiteY1" fmla="*/ 5292036 h 6161279"/>
              <a:gd name="connsiteX2" fmla="*/ 947514 w 4603232"/>
              <a:gd name="connsiteY2" fmla="*/ 5988183 h 6161279"/>
              <a:gd name="connsiteX3" fmla="*/ 1483360 w 4603232"/>
              <a:gd name="connsiteY3" fmla="*/ 5495236 h 6161279"/>
              <a:gd name="connsiteX4" fmla="*/ 1918359 w 4603232"/>
              <a:gd name="connsiteY4" fmla="*/ 6161279 h 6161279"/>
              <a:gd name="connsiteX5" fmla="*/ 2611562 w 4603232"/>
              <a:gd name="connsiteY5" fmla="*/ 0 h 6161279"/>
              <a:gd name="connsiteX6" fmla="*/ 2995874 w 4603232"/>
              <a:gd name="connsiteY6" fmla="*/ 6069496 h 6161279"/>
              <a:gd name="connsiteX7" fmla="*/ 3631979 w 4603232"/>
              <a:gd name="connsiteY7" fmla="*/ 2319131 h 6161279"/>
              <a:gd name="connsiteX8" fmla="*/ 4603232 w 4603232"/>
              <a:gd name="connsiteY8" fmla="*/ 5938513 h 6161279"/>
              <a:gd name="connsiteX0" fmla="*/ 0 w 4603232"/>
              <a:gd name="connsiteY0" fmla="*/ 5962596 h 6161279"/>
              <a:gd name="connsiteX1" fmla="*/ 378178 w 4603232"/>
              <a:gd name="connsiteY1" fmla="*/ 5292036 h 6161279"/>
              <a:gd name="connsiteX2" fmla="*/ 947514 w 4603232"/>
              <a:gd name="connsiteY2" fmla="*/ 5988183 h 6161279"/>
              <a:gd name="connsiteX3" fmla="*/ 1483360 w 4603232"/>
              <a:gd name="connsiteY3" fmla="*/ 5495236 h 6161279"/>
              <a:gd name="connsiteX4" fmla="*/ 1918359 w 4603232"/>
              <a:gd name="connsiteY4" fmla="*/ 6161279 h 6161279"/>
              <a:gd name="connsiteX5" fmla="*/ 2611562 w 4603232"/>
              <a:gd name="connsiteY5" fmla="*/ 0 h 6161279"/>
              <a:gd name="connsiteX6" fmla="*/ 2995874 w 4603232"/>
              <a:gd name="connsiteY6" fmla="*/ 6069496 h 6161279"/>
              <a:gd name="connsiteX7" fmla="*/ 3645231 w 4603232"/>
              <a:gd name="connsiteY7" fmla="*/ 2504662 h 6161279"/>
              <a:gd name="connsiteX8" fmla="*/ 4603232 w 4603232"/>
              <a:gd name="connsiteY8" fmla="*/ 5938513 h 6161279"/>
              <a:gd name="connsiteX0" fmla="*/ 0 w 4603232"/>
              <a:gd name="connsiteY0" fmla="*/ 5962596 h 6161279"/>
              <a:gd name="connsiteX1" fmla="*/ 378178 w 4603232"/>
              <a:gd name="connsiteY1" fmla="*/ 5292036 h 6161279"/>
              <a:gd name="connsiteX2" fmla="*/ 947514 w 4603232"/>
              <a:gd name="connsiteY2" fmla="*/ 5988183 h 6161279"/>
              <a:gd name="connsiteX3" fmla="*/ 1483360 w 4603232"/>
              <a:gd name="connsiteY3" fmla="*/ 5495236 h 6161279"/>
              <a:gd name="connsiteX4" fmla="*/ 1918359 w 4603232"/>
              <a:gd name="connsiteY4" fmla="*/ 6161279 h 6161279"/>
              <a:gd name="connsiteX5" fmla="*/ 2611562 w 4603232"/>
              <a:gd name="connsiteY5" fmla="*/ 0 h 6161279"/>
              <a:gd name="connsiteX6" fmla="*/ 2995874 w 4603232"/>
              <a:gd name="connsiteY6" fmla="*/ 6069496 h 6161279"/>
              <a:gd name="connsiteX7" fmla="*/ 3645231 w 4603232"/>
              <a:gd name="connsiteY7" fmla="*/ 2504662 h 6161279"/>
              <a:gd name="connsiteX8" fmla="*/ 4603232 w 4603232"/>
              <a:gd name="connsiteY8" fmla="*/ 5938513 h 6161279"/>
              <a:gd name="connsiteX0" fmla="*/ 0 w 4603232"/>
              <a:gd name="connsiteY0" fmla="*/ 5962596 h 6592741"/>
              <a:gd name="connsiteX1" fmla="*/ 378178 w 4603232"/>
              <a:gd name="connsiteY1" fmla="*/ 5292036 h 6592741"/>
              <a:gd name="connsiteX2" fmla="*/ 947514 w 4603232"/>
              <a:gd name="connsiteY2" fmla="*/ 5988183 h 6592741"/>
              <a:gd name="connsiteX3" fmla="*/ 1918359 w 4603232"/>
              <a:gd name="connsiteY3" fmla="*/ 6161279 h 6592741"/>
              <a:gd name="connsiteX4" fmla="*/ 2611562 w 4603232"/>
              <a:gd name="connsiteY4" fmla="*/ 0 h 6592741"/>
              <a:gd name="connsiteX5" fmla="*/ 2995874 w 4603232"/>
              <a:gd name="connsiteY5" fmla="*/ 6069496 h 6592741"/>
              <a:gd name="connsiteX6" fmla="*/ 3645231 w 4603232"/>
              <a:gd name="connsiteY6" fmla="*/ 2504662 h 6592741"/>
              <a:gd name="connsiteX7" fmla="*/ 4603232 w 4603232"/>
              <a:gd name="connsiteY7" fmla="*/ 5938513 h 6592741"/>
              <a:gd name="connsiteX0" fmla="*/ 0 w 4603232"/>
              <a:gd name="connsiteY0" fmla="*/ 5962596 h 6412823"/>
              <a:gd name="connsiteX1" fmla="*/ 378178 w 4603232"/>
              <a:gd name="connsiteY1" fmla="*/ 5292036 h 6412823"/>
              <a:gd name="connsiteX2" fmla="*/ 1918359 w 4603232"/>
              <a:gd name="connsiteY2" fmla="*/ 6161279 h 6412823"/>
              <a:gd name="connsiteX3" fmla="*/ 2611562 w 4603232"/>
              <a:gd name="connsiteY3" fmla="*/ 0 h 6412823"/>
              <a:gd name="connsiteX4" fmla="*/ 2995874 w 4603232"/>
              <a:gd name="connsiteY4" fmla="*/ 6069496 h 6412823"/>
              <a:gd name="connsiteX5" fmla="*/ 3645231 w 4603232"/>
              <a:gd name="connsiteY5" fmla="*/ 2504662 h 6412823"/>
              <a:gd name="connsiteX6" fmla="*/ 4603232 w 4603232"/>
              <a:gd name="connsiteY6" fmla="*/ 5938513 h 6412823"/>
              <a:gd name="connsiteX0" fmla="*/ 0 w 4225054"/>
              <a:gd name="connsiteY0" fmla="*/ 5292036 h 6412823"/>
              <a:gd name="connsiteX1" fmla="*/ 1540181 w 4225054"/>
              <a:gd name="connsiteY1" fmla="*/ 6161279 h 6412823"/>
              <a:gd name="connsiteX2" fmla="*/ 2233384 w 4225054"/>
              <a:gd name="connsiteY2" fmla="*/ 0 h 6412823"/>
              <a:gd name="connsiteX3" fmla="*/ 2617696 w 4225054"/>
              <a:gd name="connsiteY3" fmla="*/ 6069496 h 6412823"/>
              <a:gd name="connsiteX4" fmla="*/ 3267053 w 4225054"/>
              <a:gd name="connsiteY4" fmla="*/ 2504662 h 6412823"/>
              <a:gd name="connsiteX5" fmla="*/ 4225054 w 4225054"/>
              <a:gd name="connsiteY5" fmla="*/ 5938513 h 6412823"/>
              <a:gd name="connsiteX0" fmla="*/ 0 w 2684873"/>
              <a:gd name="connsiteY0" fmla="*/ 6161279 h 6161279"/>
              <a:gd name="connsiteX1" fmla="*/ 693203 w 2684873"/>
              <a:gd name="connsiteY1" fmla="*/ 0 h 6161279"/>
              <a:gd name="connsiteX2" fmla="*/ 1077515 w 2684873"/>
              <a:gd name="connsiteY2" fmla="*/ 6069496 h 6161279"/>
              <a:gd name="connsiteX3" fmla="*/ 1726872 w 2684873"/>
              <a:gd name="connsiteY3" fmla="*/ 2504662 h 6161279"/>
              <a:gd name="connsiteX4" fmla="*/ 2684873 w 2684873"/>
              <a:gd name="connsiteY4" fmla="*/ 5938513 h 6161279"/>
              <a:gd name="connsiteX0" fmla="*/ 0 w 1991670"/>
              <a:gd name="connsiteY0" fmla="*/ 0 h 6069649"/>
              <a:gd name="connsiteX1" fmla="*/ 384312 w 1991670"/>
              <a:gd name="connsiteY1" fmla="*/ 6069496 h 6069649"/>
              <a:gd name="connsiteX2" fmla="*/ 1033669 w 1991670"/>
              <a:gd name="connsiteY2" fmla="*/ 2504662 h 6069649"/>
              <a:gd name="connsiteX3" fmla="*/ 1991670 w 1991670"/>
              <a:gd name="connsiteY3" fmla="*/ 5938513 h 6069649"/>
              <a:gd name="connsiteX0" fmla="*/ 0 w 1607358"/>
              <a:gd name="connsiteY0" fmla="*/ 3564834 h 3564834"/>
              <a:gd name="connsiteX1" fmla="*/ 649357 w 1607358"/>
              <a:gd name="connsiteY1" fmla="*/ 0 h 3564834"/>
              <a:gd name="connsiteX2" fmla="*/ 1607358 w 1607358"/>
              <a:gd name="connsiteY2" fmla="*/ 3433851 h 3564834"/>
              <a:gd name="connsiteX0" fmla="*/ 0 w 4178280"/>
              <a:gd name="connsiteY0" fmla="*/ 3564834 h 3720429"/>
              <a:gd name="connsiteX1" fmla="*/ 649357 w 4178280"/>
              <a:gd name="connsiteY1" fmla="*/ 0 h 3720429"/>
              <a:gd name="connsiteX2" fmla="*/ 4178280 w 4178280"/>
              <a:gd name="connsiteY2" fmla="*/ 3712147 h 3720429"/>
              <a:gd name="connsiteX0" fmla="*/ 0 w 4178280"/>
              <a:gd name="connsiteY0" fmla="*/ 3566631 h 3713944"/>
              <a:gd name="connsiteX1" fmla="*/ 649357 w 4178280"/>
              <a:gd name="connsiteY1" fmla="*/ 1797 h 3713944"/>
              <a:gd name="connsiteX2" fmla="*/ 3006649 w 4178280"/>
              <a:gd name="connsiteY2" fmla="*/ 3092374 h 3713944"/>
              <a:gd name="connsiteX3" fmla="*/ 4178280 w 4178280"/>
              <a:gd name="connsiteY3" fmla="*/ 3713944 h 3713944"/>
              <a:gd name="connsiteX0" fmla="*/ 0 w 4178280"/>
              <a:gd name="connsiteY0" fmla="*/ 3569142 h 3716455"/>
              <a:gd name="connsiteX1" fmla="*/ 649357 w 4178280"/>
              <a:gd name="connsiteY1" fmla="*/ 4308 h 3716455"/>
              <a:gd name="connsiteX2" fmla="*/ 3775275 w 4178280"/>
              <a:gd name="connsiteY2" fmla="*/ 1570885 h 3716455"/>
              <a:gd name="connsiteX3" fmla="*/ 4178280 w 4178280"/>
              <a:gd name="connsiteY3" fmla="*/ 3716455 h 3716455"/>
              <a:gd name="connsiteX0" fmla="*/ 0 w 4178280"/>
              <a:gd name="connsiteY0" fmla="*/ 3743479 h 3890792"/>
              <a:gd name="connsiteX1" fmla="*/ 649357 w 4178280"/>
              <a:gd name="connsiteY1" fmla="*/ 178645 h 3890792"/>
              <a:gd name="connsiteX2" fmla="*/ 2105501 w 4178280"/>
              <a:gd name="connsiteY2" fmla="*/ 658545 h 3890792"/>
              <a:gd name="connsiteX3" fmla="*/ 3775275 w 4178280"/>
              <a:gd name="connsiteY3" fmla="*/ 1745222 h 3890792"/>
              <a:gd name="connsiteX4" fmla="*/ 4178280 w 4178280"/>
              <a:gd name="connsiteY4" fmla="*/ 3890792 h 3890792"/>
              <a:gd name="connsiteX0" fmla="*/ 0 w 4178280"/>
              <a:gd name="connsiteY0" fmla="*/ 3610487 h 3801869"/>
              <a:gd name="connsiteX1" fmla="*/ 649357 w 4178280"/>
              <a:gd name="connsiteY1" fmla="*/ 45653 h 3801869"/>
              <a:gd name="connsiteX2" fmla="*/ 2012736 w 4178280"/>
              <a:gd name="connsiteY2" fmla="*/ 3785587 h 3801869"/>
              <a:gd name="connsiteX3" fmla="*/ 3775275 w 4178280"/>
              <a:gd name="connsiteY3" fmla="*/ 1612230 h 3801869"/>
              <a:gd name="connsiteX4" fmla="*/ 4178280 w 4178280"/>
              <a:gd name="connsiteY4" fmla="*/ 3757800 h 3801869"/>
              <a:gd name="connsiteX0" fmla="*/ 0 w 4178280"/>
              <a:gd name="connsiteY0" fmla="*/ 3606163 h 3797545"/>
              <a:gd name="connsiteX1" fmla="*/ 649357 w 4178280"/>
              <a:gd name="connsiteY1" fmla="*/ 41329 h 3797545"/>
              <a:gd name="connsiteX2" fmla="*/ 2012736 w 4178280"/>
              <a:gd name="connsiteY2" fmla="*/ 3781263 h 3797545"/>
              <a:gd name="connsiteX3" fmla="*/ 3775275 w 4178280"/>
              <a:gd name="connsiteY3" fmla="*/ 1607906 h 3797545"/>
              <a:gd name="connsiteX4" fmla="*/ 4178280 w 4178280"/>
              <a:gd name="connsiteY4" fmla="*/ 3753476 h 3797545"/>
              <a:gd name="connsiteX0" fmla="*/ 0 w 4178280"/>
              <a:gd name="connsiteY0" fmla="*/ 3606624 h 3753937"/>
              <a:gd name="connsiteX1" fmla="*/ 649357 w 4178280"/>
              <a:gd name="connsiteY1" fmla="*/ 41790 h 3753937"/>
              <a:gd name="connsiteX2" fmla="*/ 1442892 w 4178280"/>
              <a:gd name="connsiteY2" fmla="*/ 3728715 h 3753937"/>
              <a:gd name="connsiteX3" fmla="*/ 3775275 w 4178280"/>
              <a:gd name="connsiteY3" fmla="*/ 1608367 h 3753937"/>
              <a:gd name="connsiteX4" fmla="*/ 4178280 w 4178280"/>
              <a:gd name="connsiteY4" fmla="*/ 3753937 h 3753937"/>
              <a:gd name="connsiteX0" fmla="*/ 0 w 4178280"/>
              <a:gd name="connsiteY0" fmla="*/ 3606624 h 3753937"/>
              <a:gd name="connsiteX1" fmla="*/ 490331 w 4178280"/>
              <a:gd name="connsiteY1" fmla="*/ 41790 h 3753937"/>
              <a:gd name="connsiteX2" fmla="*/ 1442892 w 4178280"/>
              <a:gd name="connsiteY2" fmla="*/ 3728715 h 3753937"/>
              <a:gd name="connsiteX3" fmla="*/ 3775275 w 4178280"/>
              <a:gd name="connsiteY3" fmla="*/ 1608367 h 3753937"/>
              <a:gd name="connsiteX4" fmla="*/ 4178280 w 4178280"/>
              <a:gd name="connsiteY4" fmla="*/ 3753937 h 3753937"/>
              <a:gd name="connsiteX0" fmla="*/ 0 w 4178280"/>
              <a:gd name="connsiteY0" fmla="*/ 3564856 h 3712169"/>
              <a:gd name="connsiteX1" fmla="*/ 490331 w 4178280"/>
              <a:gd name="connsiteY1" fmla="*/ 22 h 3712169"/>
              <a:gd name="connsiteX2" fmla="*/ 1442892 w 4178280"/>
              <a:gd name="connsiteY2" fmla="*/ 3686947 h 3712169"/>
              <a:gd name="connsiteX3" fmla="*/ 3775275 w 4178280"/>
              <a:gd name="connsiteY3" fmla="*/ 1566599 h 3712169"/>
              <a:gd name="connsiteX4" fmla="*/ 4178280 w 4178280"/>
              <a:gd name="connsiteY4" fmla="*/ 3712169 h 3712169"/>
              <a:gd name="connsiteX0" fmla="*/ 0 w 4178280"/>
              <a:gd name="connsiteY0" fmla="*/ 3564856 h 3712169"/>
              <a:gd name="connsiteX1" fmla="*/ 490331 w 4178280"/>
              <a:gd name="connsiteY1" fmla="*/ 22 h 3712169"/>
              <a:gd name="connsiteX2" fmla="*/ 1442892 w 4178280"/>
              <a:gd name="connsiteY2" fmla="*/ 3686947 h 3712169"/>
              <a:gd name="connsiteX3" fmla="*/ 3775275 w 4178280"/>
              <a:gd name="connsiteY3" fmla="*/ 1566599 h 3712169"/>
              <a:gd name="connsiteX4" fmla="*/ 4178280 w 4178280"/>
              <a:gd name="connsiteY4" fmla="*/ 3712169 h 3712169"/>
              <a:gd name="connsiteX0" fmla="*/ 0 w 4178280"/>
              <a:gd name="connsiteY0" fmla="*/ 3564857 h 3712170"/>
              <a:gd name="connsiteX1" fmla="*/ 490331 w 4178280"/>
              <a:gd name="connsiteY1" fmla="*/ 23 h 3712170"/>
              <a:gd name="connsiteX2" fmla="*/ 1442892 w 4178280"/>
              <a:gd name="connsiteY2" fmla="*/ 3686948 h 3712170"/>
              <a:gd name="connsiteX3" fmla="*/ 3775275 w 4178280"/>
              <a:gd name="connsiteY3" fmla="*/ 1566600 h 3712170"/>
              <a:gd name="connsiteX4" fmla="*/ 4178280 w 4178280"/>
              <a:gd name="connsiteY4" fmla="*/ 3712170 h 3712170"/>
              <a:gd name="connsiteX0" fmla="*/ 0 w 4178280"/>
              <a:gd name="connsiteY0" fmla="*/ 3564857 h 3712170"/>
              <a:gd name="connsiteX1" fmla="*/ 490331 w 4178280"/>
              <a:gd name="connsiteY1" fmla="*/ 23 h 3712170"/>
              <a:gd name="connsiteX2" fmla="*/ 1442892 w 4178280"/>
              <a:gd name="connsiteY2" fmla="*/ 3686948 h 3712170"/>
              <a:gd name="connsiteX3" fmla="*/ 3775275 w 4178280"/>
              <a:gd name="connsiteY3" fmla="*/ 1566600 h 3712170"/>
              <a:gd name="connsiteX4" fmla="*/ 4178280 w 4178280"/>
              <a:gd name="connsiteY4" fmla="*/ 3712170 h 3712170"/>
              <a:gd name="connsiteX0" fmla="*/ 0 w 4178280"/>
              <a:gd name="connsiteY0" fmla="*/ 3564857 h 3712170"/>
              <a:gd name="connsiteX1" fmla="*/ 490331 w 4178280"/>
              <a:gd name="connsiteY1" fmla="*/ 23 h 3712170"/>
              <a:gd name="connsiteX2" fmla="*/ 1442892 w 4178280"/>
              <a:gd name="connsiteY2" fmla="*/ 3686948 h 3712170"/>
              <a:gd name="connsiteX3" fmla="*/ 3775275 w 4178280"/>
              <a:gd name="connsiteY3" fmla="*/ 1566600 h 3712170"/>
              <a:gd name="connsiteX4" fmla="*/ 4178280 w 4178280"/>
              <a:gd name="connsiteY4" fmla="*/ 3712170 h 3712170"/>
              <a:gd name="connsiteX0" fmla="*/ 0 w 4178280"/>
              <a:gd name="connsiteY0" fmla="*/ 3564857 h 3715187"/>
              <a:gd name="connsiteX1" fmla="*/ 490331 w 4178280"/>
              <a:gd name="connsiteY1" fmla="*/ 23 h 3715187"/>
              <a:gd name="connsiteX2" fmla="*/ 1442892 w 4178280"/>
              <a:gd name="connsiteY2" fmla="*/ 3686948 h 3715187"/>
              <a:gd name="connsiteX3" fmla="*/ 3775275 w 4178280"/>
              <a:gd name="connsiteY3" fmla="*/ 1566600 h 3715187"/>
              <a:gd name="connsiteX4" fmla="*/ 4178280 w 4178280"/>
              <a:gd name="connsiteY4" fmla="*/ 3712170 h 3715187"/>
              <a:gd name="connsiteX0" fmla="*/ 0 w 4178280"/>
              <a:gd name="connsiteY0" fmla="*/ 3564857 h 3715117"/>
              <a:gd name="connsiteX1" fmla="*/ 490331 w 4178280"/>
              <a:gd name="connsiteY1" fmla="*/ 23 h 3715117"/>
              <a:gd name="connsiteX2" fmla="*/ 1442892 w 4178280"/>
              <a:gd name="connsiteY2" fmla="*/ 3686948 h 3715117"/>
              <a:gd name="connsiteX3" fmla="*/ 3709014 w 4178280"/>
              <a:gd name="connsiteY3" fmla="*/ 1526843 h 3715117"/>
              <a:gd name="connsiteX4" fmla="*/ 4178280 w 4178280"/>
              <a:gd name="connsiteY4" fmla="*/ 3712170 h 3715117"/>
              <a:gd name="connsiteX0" fmla="*/ 0 w 4178280"/>
              <a:gd name="connsiteY0" fmla="*/ 3564857 h 3714298"/>
              <a:gd name="connsiteX1" fmla="*/ 490331 w 4178280"/>
              <a:gd name="connsiteY1" fmla="*/ 23 h 3714298"/>
              <a:gd name="connsiteX2" fmla="*/ 1442892 w 4178280"/>
              <a:gd name="connsiteY2" fmla="*/ 3686948 h 3714298"/>
              <a:gd name="connsiteX3" fmla="*/ 3709014 w 4178280"/>
              <a:gd name="connsiteY3" fmla="*/ 1526843 h 3714298"/>
              <a:gd name="connsiteX4" fmla="*/ 4178280 w 4178280"/>
              <a:gd name="connsiteY4" fmla="*/ 3712170 h 3714298"/>
              <a:gd name="connsiteX0" fmla="*/ 0 w 4178280"/>
              <a:gd name="connsiteY0" fmla="*/ 3564857 h 3714298"/>
              <a:gd name="connsiteX1" fmla="*/ 490331 w 4178280"/>
              <a:gd name="connsiteY1" fmla="*/ 23 h 3714298"/>
              <a:gd name="connsiteX2" fmla="*/ 1442892 w 4178280"/>
              <a:gd name="connsiteY2" fmla="*/ 3686948 h 3714298"/>
              <a:gd name="connsiteX3" fmla="*/ 3709014 w 4178280"/>
              <a:gd name="connsiteY3" fmla="*/ 1526843 h 3714298"/>
              <a:gd name="connsiteX4" fmla="*/ 4178280 w 4178280"/>
              <a:gd name="connsiteY4" fmla="*/ 3712170 h 3714298"/>
              <a:gd name="connsiteX0" fmla="*/ 0 w 4178280"/>
              <a:gd name="connsiteY0" fmla="*/ 3564857 h 3903671"/>
              <a:gd name="connsiteX1" fmla="*/ 490331 w 4178280"/>
              <a:gd name="connsiteY1" fmla="*/ 23 h 3903671"/>
              <a:gd name="connsiteX2" fmla="*/ 1442892 w 4178280"/>
              <a:gd name="connsiteY2" fmla="*/ 3686948 h 3903671"/>
              <a:gd name="connsiteX3" fmla="*/ 3046406 w 4178280"/>
              <a:gd name="connsiteY3" fmla="*/ 3262881 h 3903671"/>
              <a:gd name="connsiteX4" fmla="*/ 3709014 w 4178280"/>
              <a:gd name="connsiteY4" fmla="*/ 1526843 h 3903671"/>
              <a:gd name="connsiteX5" fmla="*/ 4178280 w 4178280"/>
              <a:gd name="connsiteY5" fmla="*/ 3712170 h 3903671"/>
              <a:gd name="connsiteX0" fmla="*/ 0 w 4178280"/>
              <a:gd name="connsiteY0" fmla="*/ 3564857 h 4122313"/>
              <a:gd name="connsiteX1" fmla="*/ 490331 w 4178280"/>
              <a:gd name="connsiteY1" fmla="*/ 23 h 4122313"/>
              <a:gd name="connsiteX2" fmla="*/ 1442892 w 4178280"/>
              <a:gd name="connsiteY2" fmla="*/ 3686948 h 4122313"/>
              <a:gd name="connsiteX3" fmla="*/ 3086162 w 4178280"/>
              <a:gd name="connsiteY3" fmla="*/ 3872481 h 4122313"/>
              <a:gd name="connsiteX4" fmla="*/ 3709014 w 4178280"/>
              <a:gd name="connsiteY4" fmla="*/ 1526843 h 4122313"/>
              <a:gd name="connsiteX5" fmla="*/ 4178280 w 4178280"/>
              <a:gd name="connsiteY5" fmla="*/ 3712170 h 4122313"/>
              <a:gd name="connsiteX0" fmla="*/ 0 w 4178280"/>
              <a:gd name="connsiteY0" fmla="*/ 3564857 h 4122313"/>
              <a:gd name="connsiteX1" fmla="*/ 490331 w 4178280"/>
              <a:gd name="connsiteY1" fmla="*/ 23 h 4122313"/>
              <a:gd name="connsiteX2" fmla="*/ 1442892 w 4178280"/>
              <a:gd name="connsiteY2" fmla="*/ 3686948 h 4122313"/>
              <a:gd name="connsiteX3" fmla="*/ 3086162 w 4178280"/>
              <a:gd name="connsiteY3" fmla="*/ 3872481 h 4122313"/>
              <a:gd name="connsiteX4" fmla="*/ 3709014 w 4178280"/>
              <a:gd name="connsiteY4" fmla="*/ 1526843 h 4122313"/>
              <a:gd name="connsiteX5" fmla="*/ 4178280 w 4178280"/>
              <a:gd name="connsiteY5" fmla="*/ 3712170 h 4122313"/>
              <a:gd name="connsiteX0" fmla="*/ 0 w 4178280"/>
              <a:gd name="connsiteY0" fmla="*/ 3564857 h 3883397"/>
              <a:gd name="connsiteX1" fmla="*/ 490331 w 4178280"/>
              <a:gd name="connsiteY1" fmla="*/ 23 h 3883397"/>
              <a:gd name="connsiteX2" fmla="*/ 1442892 w 4178280"/>
              <a:gd name="connsiteY2" fmla="*/ 3686948 h 3883397"/>
              <a:gd name="connsiteX3" fmla="*/ 3086162 w 4178280"/>
              <a:gd name="connsiteY3" fmla="*/ 3872481 h 3883397"/>
              <a:gd name="connsiteX4" fmla="*/ 3709014 w 4178280"/>
              <a:gd name="connsiteY4" fmla="*/ 1526843 h 3883397"/>
              <a:gd name="connsiteX5" fmla="*/ 4178280 w 4178280"/>
              <a:gd name="connsiteY5" fmla="*/ 3712170 h 3883397"/>
              <a:gd name="connsiteX0" fmla="*/ 0 w 4178280"/>
              <a:gd name="connsiteY0" fmla="*/ 3564857 h 3872481"/>
              <a:gd name="connsiteX1" fmla="*/ 490331 w 4178280"/>
              <a:gd name="connsiteY1" fmla="*/ 23 h 3872481"/>
              <a:gd name="connsiteX2" fmla="*/ 1442892 w 4178280"/>
              <a:gd name="connsiteY2" fmla="*/ 3686948 h 3872481"/>
              <a:gd name="connsiteX3" fmla="*/ 3086162 w 4178280"/>
              <a:gd name="connsiteY3" fmla="*/ 3872481 h 3872481"/>
              <a:gd name="connsiteX4" fmla="*/ 3709014 w 4178280"/>
              <a:gd name="connsiteY4" fmla="*/ 1526843 h 3872481"/>
              <a:gd name="connsiteX5" fmla="*/ 4178280 w 4178280"/>
              <a:gd name="connsiteY5" fmla="*/ 3712170 h 3872481"/>
              <a:gd name="connsiteX0" fmla="*/ 0 w 4178280"/>
              <a:gd name="connsiteY0" fmla="*/ 3564855 h 3872479"/>
              <a:gd name="connsiteX1" fmla="*/ 490331 w 4178280"/>
              <a:gd name="connsiteY1" fmla="*/ 21 h 3872479"/>
              <a:gd name="connsiteX2" fmla="*/ 1442892 w 4178280"/>
              <a:gd name="connsiteY2" fmla="*/ 3686946 h 3872479"/>
              <a:gd name="connsiteX3" fmla="*/ 3086162 w 4178280"/>
              <a:gd name="connsiteY3" fmla="*/ 3872479 h 3872479"/>
              <a:gd name="connsiteX4" fmla="*/ 3709014 w 4178280"/>
              <a:gd name="connsiteY4" fmla="*/ 1526841 h 3872479"/>
              <a:gd name="connsiteX5" fmla="*/ 4178280 w 4178280"/>
              <a:gd name="connsiteY5" fmla="*/ 3712168 h 3872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78280" h="3872479">
                <a:moveTo>
                  <a:pt x="0" y="3564855"/>
                </a:moveTo>
                <a:cubicBezTo>
                  <a:pt x="748748" y="3359447"/>
                  <a:pt x="275447" y="-4653"/>
                  <a:pt x="490331" y="21"/>
                </a:cubicBezTo>
                <a:cubicBezTo>
                  <a:pt x="721979" y="-10552"/>
                  <a:pt x="140029" y="4128216"/>
                  <a:pt x="1442892" y="3686946"/>
                </a:cubicBezTo>
                <a:cubicBezTo>
                  <a:pt x="2014679" y="3276600"/>
                  <a:pt x="2562701" y="3424114"/>
                  <a:pt x="3086162" y="3872479"/>
                </a:cubicBezTo>
                <a:cubicBezTo>
                  <a:pt x="3861415" y="3843766"/>
                  <a:pt x="3520368" y="1451960"/>
                  <a:pt x="3709014" y="1526841"/>
                </a:cubicBezTo>
                <a:cubicBezTo>
                  <a:pt x="3952612" y="1482923"/>
                  <a:pt x="3598695" y="3794103"/>
                  <a:pt x="4178280" y="3712168"/>
                </a:cubicBezTo>
              </a:path>
            </a:pathLst>
          </a:custGeom>
          <a:noFill/>
          <a:ln w="152400">
            <a:solidFill>
              <a:srgbClr val="6DB70B">
                <a:alpha val="4196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63B8D14C-73F3-46F3-8FA8-50A37108EE31}"/>
              </a:ext>
            </a:extLst>
          </p:cNvPr>
          <p:cNvSpPr/>
          <p:nvPr/>
        </p:nvSpPr>
        <p:spPr>
          <a:xfrm>
            <a:off x="2805535" y="-516835"/>
            <a:ext cx="2995874" cy="6161279"/>
          </a:xfrm>
          <a:custGeom>
            <a:avLst/>
            <a:gdLst>
              <a:gd name="connsiteX0" fmla="*/ 0 w 2021840"/>
              <a:gd name="connsiteY0" fmla="*/ 690116 h 690116"/>
              <a:gd name="connsiteX1" fmla="*/ 355600 w 2021840"/>
              <a:gd name="connsiteY1" fmla="*/ 19556 h 690116"/>
              <a:gd name="connsiteX2" fmla="*/ 1483360 w 2021840"/>
              <a:gd name="connsiteY2" fmla="*/ 222756 h 690116"/>
              <a:gd name="connsiteX3" fmla="*/ 2021840 w 2021840"/>
              <a:gd name="connsiteY3" fmla="*/ 669796 h 690116"/>
              <a:gd name="connsiteX0" fmla="*/ 0 w 2021840"/>
              <a:gd name="connsiteY0" fmla="*/ 690116 h 690116"/>
              <a:gd name="connsiteX1" fmla="*/ 378178 w 2021840"/>
              <a:gd name="connsiteY1" fmla="*/ 19556 h 690116"/>
              <a:gd name="connsiteX2" fmla="*/ 1483360 w 2021840"/>
              <a:gd name="connsiteY2" fmla="*/ 222756 h 690116"/>
              <a:gd name="connsiteX3" fmla="*/ 2021840 w 2021840"/>
              <a:gd name="connsiteY3" fmla="*/ 669796 h 690116"/>
              <a:gd name="connsiteX0" fmla="*/ 0 w 2021840"/>
              <a:gd name="connsiteY0" fmla="*/ 670848 h 670848"/>
              <a:gd name="connsiteX1" fmla="*/ 378178 w 2021840"/>
              <a:gd name="connsiteY1" fmla="*/ 288 h 670848"/>
              <a:gd name="connsiteX2" fmla="*/ 1483360 w 2021840"/>
              <a:gd name="connsiteY2" fmla="*/ 203488 h 670848"/>
              <a:gd name="connsiteX3" fmla="*/ 2021840 w 2021840"/>
              <a:gd name="connsiteY3" fmla="*/ 650528 h 670848"/>
              <a:gd name="connsiteX0" fmla="*/ 0 w 2021840"/>
              <a:gd name="connsiteY0" fmla="*/ 670848 h 672379"/>
              <a:gd name="connsiteX1" fmla="*/ 378178 w 2021840"/>
              <a:gd name="connsiteY1" fmla="*/ 288 h 672379"/>
              <a:gd name="connsiteX2" fmla="*/ 1483360 w 2021840"/>
              <a:gd name="connsiteY2" fmla="*/ 203488 h 672379"/>
              <a:gd name="connsiteX3" fmla="*/ 2021840 w 2021840"/>
              <a:gd name="connsiteY3" fmla="*/ 650528 h 672379"/>
              <a:gd name="connsiteX0" fmla="*/ 0 w 2021840"/>
              <a:gd name="connsiteY0" fmla="*/ 670848 h 672379"/>
              <a:gd name="connsiteX1" fmla="*/ 378178 w 2021840"/>
              <a:gd name="connsiteY1" fmla="*/ 288 h 672379"/>
              <a:gd name="connsiteX2" fmla="*/ 1483360 w 2021840"/>
              <a:gd name="connsiteY2" fmla="*/ 203488 h 672379"/>
              <a:gd name="connsiteX3" fmla="*/ 2021840 w 2021840"/>
              <a:gd name="connsiteY3" fmla="*/ 650528 h 672379"/>
              <a:gd name="connsiteX0" fmla="*/ 0 w 2021840"/>
              <a:gd name="connsiteY0" fmla="*/ 672406 h 673961"/>
              <a:gd name="connsiteX1" fmla="*/ 378178 w 2021840"/>
              <a:gd name="connsiteY1" fmla="*/ 1846 h 673961"/>
              <a:gd name="connsiteX2" fmla="*/ 1483360 w 2021840"/>
              <a:gd name="connsiteY2" fmla="*/ 205046 h 673961"/>
              <a:gd name="connsiteX3" fmla="*/ 2021840 w 2021840"/>
              <a:gd name="connsiteY3" fmla="*/ 652086 h 673961"/>
              <a:gd name="connsiteX0" fmla="*/ 0 w 2021840"/>
              <a:gd name="connsiteY0" fmla="*/ 670613 h 672136"/>
              <a:gd name="connsiteX1" fmla="*/ 378178 w 2021840"/>
              <a:gd name="connsiteY1" fmla="*/ 53 h 672136"/>
              <a:gd name="connsiteX2" fmla="*/ 1483360 w 2021840"/>
              <a:gd name="connsiteY2" fmla="*/ 203253 h 672136"/>
              <a:gd name="connsiteX3" fmla="*/ 2021840 w 2021840"/>
              <a:gd name="connsiteY3" fmla="*/ 650293 h 672136"/>
              <a:gd name="connsiteX0" fmla="*/ 0 w 2021840"/>
              <a:gd name="connsiteY0" fmla="*/ 670588 h 672111"/>
              <a:gd name="connsiteX1" fmla="*/ 378178 w 2021840"/>
              <a:gd name="connsiteY1" fmla="*/ 28 h 672111"/>
              <a:gd name="connsiteX2" fmla="*/ 1483360 w 2021840"/>
              <a:gd name="connsiteY2" fmla="*/ 203228 h 672111"/>
              <a:gd name="connsiteX3" fmla="*/ 2021840 w 2021840"/>
              <a:gd name="connsiteY3" fmla="*/ 650268 h 672111"/>
              <a:gd name="connsiteX0" fmla="*/ 0 w 2021840"/>
              <a:gd name="connsiteY0" fmla="*/ 696497 h 698020"/>
              <a:gd name="connsiteX1" fmla="*/ 378178 w 2021840"/>
              <a:gd name="connsiteY1" fmla="*/ 25937 h 698020"/>
              <a:gd name="connsiteX2" fmla="*/ 1007721 w 2021840"/>
              <a:gd name="connsiteY2" fmla="*/ 146351 h 698020"/>
              <a:gd name="connsiteX3" fmla="*/ 1483360 w 2021840"/>
              <a:gd name="connsiteY3" fmla="*/ 229137 h 698020"/>
              <a:gd name="connsiteX4" fmla="*/ 2021840 w 2021840"/>
              <a:gd name="connsiteY4" fmla="*/ 676177 h 698020"/>
              <a:gd name="connsiteX0" fmla="*/ 0 w 2021840"/>
              <a:gd name="connsiteY0" fmla="*/ 670580 h 697517"/>
              <a:gd name="connsiteX1" fmla="*/ 378178 w 2021840"/>
              <a:gd name="connsiteY1" fmla="*/ 20 h 697517"/>
              <a:gd name="connsiteX2" fmla="*/ 947514 w 2021840"/>
              <a:gd name="connsiteY2" fmla="*/ 696167 h 697517"/>
              <a:gd name="connsiteX3" fmla="*/ 1483360 w 2021840"/>
              <a:gd name="connsiteY3" fmla="*/ 203220 h 697517"/>
              <a:gd name="connsiteX4" fmla="*/ 2021840 w 2021840"/>
              <a:gd name="connsiteY4" fmla="*/ 650260 h 697517"/>
              <a:gd name="connsiteX0" fmla="*/ 0 w 2021840"/>
              <a:gd name="connsiteY0" fmla="*/ 670580 h 697517"/>
              <a:gd name="connsiteX1" fmla="*/ 378178 w 2021840"/>
              <a:gd name="connsiteY1" fmla="*/ 20 h 697517"/>
              <a:gd name="connsiteX2" fmla="*/ 947514 w 2021840"/>
              <a:gd name="connsiteY2" fmla="*/ 696167 h 697517"/>
              <a:gd name="connsiteX3" fmla="*/ 1483360 w 2021840"/>
              <a:gd name="connsiteY3" fmla="*/ 203220 h 697517"/>
              <a:gd name="connsiteX4" fmla="*/ 2021840 w 2021840"/>
              <a:gd name="connsiteY4" fmla="*/ 650260 h 697517"/>
              <a:gd name="connsiteX0" fmla="*/ 0 w 2021840"/>
              <a:gd name="connsiteY0" fmla="*/ 670580 h 696167"/>
              <a:gd name="connsiteX1" fmla="*/ 378178 w 2021840"/>
              <a:gd name="connsiteY1" fmla="*/ 20 h 696167"/>
              <a:gd name="connsiteX2" fmla="*/ 947514 w 2021840"/>
              <a:gd name="connsiteY2" fmla="*/ 696167 h 696167"/>
              <a:gd name="connsiteX3" fmla="*/ 1483360 w 2021840"/>
              <a:gd name="connsiteY3" fmla="*/ 203220 h 696167"/>
              <a:gd name="connsiteX4" fmla="*/ 2021840 w 2021840"/>
              <a:gd name="connsiteY4" fmla="*/ 650260 h 696167"/>
              <a:gd name="connsiteX0" fmla="*/ 0 w 2021840"/>
              <a:gd name="connsiteY0" fmla="*/ 670580 h 696167"/>
              <a:gd name="connsiteX1" fmla="*/ 378178 w 2021840"/>
              <a:gd name="connsiteY1" fmla="*/ 20 h 696167"/>
              <a:gd name="connsiteX2" fmla="*/ 947514 w 2021840"/>
              <a:gd name="connsiteY2" fmla="*/ 696167 h 696167"/>
              <a:gd name="connsiteX3" fmla="*/ 1483360 w 2021840"/>
              <a:gd name="connsiteY3" fmla="*/ 203220 h 696167"/>
              <a:gd name="connsiteX4" fmla="*/ 2021840 w 2021840"/>
              <a:gd name="connsiteY4" fmla="*/ 650260 h 696167"/>
              <a:gd name="connsiteX0" fmla="*/ 0 w 2021840"/>
              <a:gd name="connsiteY0" fmla="*/ 670580 h 696167"/>
              <a:gd name="connsiteX1" fmla="*/ 378178 w 2021840"/>
              <a:gd name="connsiteY1" fmla="*/ 20 h 696167"/>
              <a:gd name="connsiteX2" fmla="*/ 947514 w 2021840"/>
              <a:gd name="connsiteY2" fmla="*/ 696167 h 696167"/>
              <a:gd name="connsiteX3" fmla="*/ 1483360 w 2021840"/>
              <a:gd name="connsiteY3" fmla="*/ 203220 h 696167"/>
              <a:gd name="connsiteX4" fmla="*/ 2021840 w 2021840"/>
              <a:gd name="connsiteY4" fmla="*/ 650260 h 696167"/>
              <a:gd name="connsiteX0" fmla="*/ 0 w 2021840"/>
              <a:gd name="connsiteY0" fmla="*/ 670580 h 696167"/>
              <a:gd name="connsiteX1" fmla="*/ 378178 w 2021840"/>
              <a:gd name="connsiteY1" fmla="*/ 20 h 696167"/>
              <a:gd name="connsiteX2" fmla="*/ 947514 w 2021840"/>
              <a:gd name="connsiteY2" fmla="*/ 696167 h 696167"/>
              <a:gd name="connsiteX3" fmla="*/ 1483360 w 2021840"/>
              <a:gd name="connsiteY3" fmla="*/ 203220 h 696167"/>
              <a:gd name="connsiteX4" fmla="*/ 2021840 w 2021840"/>
              <a:gd name="connsiteY4" fmla="*/ 650260 h 696167"/>
              <a:gd name="connsiteX0" fmla="*/ 0 w 2021840"/>
              <a:gd name="connsiteY0" fmla="*/ 670580 h 807964"/>
              <a:gd name="connsiteX1" fmla="*/ 378178 w 2021840"/>
              <a:gd name="connsiteY1" fmla="*/ 20 h 807964"/>
              <a:gd name="connsiteX2" fmla="*/ 947514 w 2021840"/>
              <a:gd name="connsiteY2" fmla="*/ 696167 h 807964"/>
              <a:gd name="connsiteX3" fmla="*/ 1483360 w 2021840"/>
              <a:gd name="connsiteY3" fmla="*/ 203220 h 807964"/>
              <a:gd name="connsiteX4" fmla="*/ 2021840 w 2021840"/>
              <a:gd name="connsiteY4" fmla="*/ 650260 h 807964"/>
              <a:gd name="connsiteX0" fmla="*/ 0 w 4603232"/>
              <a:gd name="connsiteY0" fmla="*/ 670580 h 804643"/>
              <a:gd name="connsiteX1" fmla="*/ 378178 w 4603232"/>
              <a:gd name="connsiteY1" fmla="*/ 20 h 804643"/>
              <a:gd name="connsiteX2" fmla="*/ 947514 w 4603232"/>
              <a:gd name="connsiteY2" fmla="*/ 696167 h 804643"/>
              <a:gd name="connsiteX3" fmla="*/ 1483360 w 4603232"/>
              <a:gd name="connsiteY3" fmla="*/ 203220 h 804643"/>
              <a:gd name="connsiteX4" fmla="*/ 4603232 w 4603232"/>
              <a:gd name="connsiteY4" fmla="*/ 646497 h 804643"/>
              <a:gd name="connsiteX0" fmla="*/ 0 w 4603232"/>
              <a:gd name="connsiteY0" fmla="*/ 670580 h 696167"/>
              <a:gd name="connsiteX1" fmla="*/ 378178 w 4603232"/>
              <a:gd name="connsiteY1" fmla="*/ 20 h 696167"/>
              <a:gd name="connsiteX2" fmla="*/ 947514 w 4603232"/>
              <a:gd name="connsiteY2" fmla="*/ 696167 h 696167"/>
              <a:gd name="connsiteX3" fmla="*/ 1483360 w 4603232"/>
              <a:gd name="connsiteY3" fmla="*/ 203220 h 696167"/>
              <a:gd name="connsiteX4" fmla="*/ 4603232 w 4603232"/>
              <a:gd name="connsiteY4" fmla="*/ 646497 h 696167"/>
              <a:gd name="connsiteX0" fmla="*/ 0 w 4603232"/>
              <a:gd name="connsiteY0" fmla="*/ 670580 h 696167"/>
              <a:gd name="connsiteX1" fmla="*/ 378178 w 4603232"/>
              <a:gd name="connsiteY1" fmla="*/ 20 h 696167"/>
              <a:gd name="connsiteX2" fmla="*/ 947514 w 4603232"/>
              <a:gd name="connsiteY2" fmla="*/ 696167 h 696167"/>
              <a:gd name="connsiteX3" fmla="*/ 1483360 w 4603232"/>
              <a:gd name="connsiteY3" fmla="*/ 203220 h 696167"/>
              <a:gd name="connsiteX4" fmla="*/ 2012433 w 4603232"/>
              <a:gd name="connsiteY4" fmla="*/ 282241 h 696167"/>
              <a:gd name="connsiteX5" fmla="*/ 4603232 w 4603232"/>
              <a:gd name="connsiteY5" fmla="*/ 646497 h 696167"/>
              <a:gd name="connsiteX0" fmla="*/ 0 w 4603232"/>
              <a:gd name="connsiteY0" fmla="*/ 670580 h 869263"/>
              <a:gd name="connsiteX1" fmla="*/ 378178 w 4603232"/>
              <a:gd name="connsiteY1" fmla="*/ 20 h 869263"/>
              <a:gd name="connsiteX2" fmla="*/ 947514 w 4603232"/>
              <a:gd name="connsiteY2" fmla="*/ 696167 h 869263"/>
              <a:gd name="connsiteX3" fmla="*/ 1483360 w 4603232"/>
              <a:gd name="connsiteY3" fmla="*/ 203220 h 869263"/>
              <a:gd name="connsiteX4" fmla="*/ 1918359 w 4603232"/>
              <a:gd name="connsiteY4" fmla="*/ 869263 h 869263"/>
              <a:gd name="connsiteX5" fmla="*/ 4603232 w 4603232"/>
              <a:gd name="connsiteY5" fmla="*/ 646497 h 869263"/>
              <a:gd name="connsiteX0" fmla="*/ 0 w 4603232"/>
              <a:gd name="connsiteY0" fmla="*/ 670580 h 869263"/>
              <a:gd name="connsiteX1" fmla="*/ 378178 w 4603232"/>
              <a:gd name="connsiteY1" fmla="*/ 20 h 869263"/>
              <a:gd name="connsiteX2" fmla="*/ 947514 w 4603232"/>
              <a:gd name="connsiteY2" fmla="*/ 696167 h 869263"/>
              <a:gd name="connsiteX3" fmla="*/ 1483360 w 4603232"/>
              <a:gd name="connsiteY3" fmla="*/ 203220 h 869263"/>
              <a:gd name="connsiteX4" fmla="*/ 1918359 w 4603232"/>
              <a:gd name="connsiteY4" fmla="*/ 869263 h 869263"/>
              <a:gd name="connsiteX5" fmla="*/ 4603232 w 4603232"/>
              <a:gd name="connsiteY5" fmla="*/ 646497 h 869263"/>
              <a:gd name="connsiteX0" fmla="*/ 0 w 4603232"/>
              <a:gd name="connsiteY0" fmla="*/ 670580 h 903524"/>
              <a:gd name="connsiteX1" fmla="*/ 378178 w 4603232"/>
              <a:gd name="connsiteY1" fmla="*/ 20 h 903524"/>
              <a:gd name="connsiteX2" fmla="*/ 947514 w 4603232"/>
              <a:gd name="connsiteY2" fmla="*/ 696167 h 903524"/>
              <a:gd name="connsiteX3" fmla="*/ 1483360 w 4603232"/>
              <a:gd name="connsiteY3" fmla="*/ 203220 h 903524"/>
              <a:gd name="connsiteX4" fmla="*/ 1918359 w 4603232"/>
              <a:gd name="connsiteY4" fmla="*/ 869263 h 903524"/>
              <a:gd name="connsiteX5" fmla="*/ 2717579 w 4603232"/>
              <a:gd name="connsiteY5" fmla="*/ 790732 h 903524"/>
              <a:gd name="connsiteX6" fmla="*/ 4603232 w 4603232"/>
              <a:gd name="connsiteY6" fmla="*/ 646497 h 903524"/>
              <a:gd name="connsiteX0" fmla="*/ 0 w 4603232"/>
              <a:gd name="connsiteY0" fmla="*/ 2782074 h 2983071"/>
              <a:gd name="connsiteX1" fmla="*/ 378178 w 4603232"/>
              <a:gd name="connsiteY1" fmla="*/ 2111514 h 2983071"/>
              <a:gd name="connsiteX2" fmla="*/ 947514 w 4603232"/>
              <a:gd name="connsiteY2" fmla="*/ 2807661 h 2983071"/>
              <a:gd name="connsiteX3" fmla="*/ 1483360 w 4603232"/>
              <a:gd name="connsiteY3" fmla="*/ 2314714 h 2983071"/>
              <a:gd name="connsiteX4" fmla="*/ 1918359 w 4603232"/>
              <a:gd name="connsiteY4" fmla="*/ 2980757 h 2983071"/>
              <a:gd name="connsiteX5" fmla="*/ 2571805 w 4603232"/>
              <a:gd name="connsiteY5" fmla="*/ 0 h 2983071"/>
              <a:gd name="connsiteX6" fmla="*/ 4603232 w 4603232"/>
              <a:gd name="connsiteY6" fmla="*/ 2757991 h 2983071"/>
              <a:gd name="connsiteX0" fmla="*/ 0 w 4603232"/>
              <a:gd name="connsiteY0" fmla="*/ 2782074 h 2980757"/>
              <a:gd name="connsiteX1" fmla="*/ 378178 w 4603232"/>
              <a:gd name="connsiteY1" fmla="*/ 2111514 h 2980757"/>
              <a:gd name="connsiteX2" fmla="*/ 947514 w 4603232"/>
              <a:gd name="connsiteY2" fmla="*/ 2807661 h 2980757"/>
              <a:gd name="connsiteX3" fmla="*/ 1483360 w 4603232"/>
              <a:gd name="connsiteY3" fmla="*/ 2314714 h 2980757"/>
              <a:gd name="connsiteX4" fmla="*/ 1918359 w 4603232"/>
              <a:gd name="connsiteY4" fmla="*/ 2980757 h 2980757"/>
              <a:gd name="connsiteX5" fmla="*/ 2571805 w 4603232"/>
              <a:gd name="connsiteY5" fmla="*/ 0 h 2980757"/>
              <a:gd name="connsiteX6" fmla="*/ 4603232 w 4603232"/>
              <a:gd name="connsiteY6" fmla="*/ 2757991 h 2980757"/>
              <a:gd name="connsiteX0" fmla="*/ 0 w 4603232"/>
              <a:gd name="connsiteY0" fmla="*/ 2782074 h 2980757"/>
              <a:gd name="connsiteX1" fmla="*/ 378178 w 4603232"/>
              <a:gd name="connsiteY1" fmla="*/ 2111514 h 2980757"/>
              <a:gd name="connsiteX2" fmla="*/ 947514 w 4603232"/>
              <a:gd name="connsiteY2" fmla="*/ 2807661 h 2980757"/>
              <a:gd name="connsiteX3" fmla="*/ 1483360 w 4603232"/>
              <a:gd name="connsiteY3" fmla="*/ 2314714 h 2980757"/>
              <a:gd name="connsiteX4" fmla="*/ 1918359 w 4603232"/>
              <a:gd name="connsiteY4" fmla="*/ 2980757 h 2980757"/>
              <a:gd name="connsiteX5" fmla="*/ 2571805 w 4603232"/>
              <a:gd name="connsiteY5" fmla="*/ 0 h 2980757"/>
              <a:gd name="connsiteX6" fmla="*/ 3327179 w 4603232"/>
              <a:gd name="connsiteY6" fmla="*/ 1046922 h 2980757"/>
              <a:gd name="connsiteX7" fmla="*/ 4603232 w 4603232"/>
              <a:gd name="connsiteY7" fmla="*/ 2757991 h 2980757"/>
              <a:gd name="connsiteX0" fmla="*/ 0 w 4603232"/>
              <a:gd name="connsiteY0" fmla="*/ 2782074 h 2980757"/>
              <a:gd name="connsiteX1" fmla="*/ 378178 w 4603232"/>
              <a:gd name="connsiteY1" fmla="*/ 2111514 h 2980757"/>
              <a:gd name="connsiteX2" fmla="*/ 947514 w 4603232"/>
              <a:gd name="connsiteY2" fmla="*/ 2807661 h 2980757"/>
              <a:gd name="connsiteX3" fmla="*/ 1483360 w 4603232"/>
              <a:gd name="connsiteY3" fmla="*/ 2314714 h 2980757"/>
              <a:gd name="connsiteX4" fmla="*/ 1918359 w 4603232"/>
              <a:gd name="connsiteY4" fmla="*/ 2980757 h 2980757"/>
              <a:gd name="connsiteX5" fmla="*/ 2571805 w 4603232"/>
              <a:gd name="connsiteY5" fmla="*/ 0 h 2980757"/>
              <a:gd name="connsiteX6" fmla="*/ 2876605 w 4603232"/>
              <a:gd name="connsiteY6" fmla="*/ 2915478 h 2980757"/>
              <a:gd name="connsiteX7" fmla="*/ 4603232 w 4603232"/>
              <a:gd name="connsiteY7" fmla="*/ 2757991 h 2980757"/>
              <a:gd name="connsiteX0" fmla="*/ 0 w 4603232"/>
              <a:gd name="connsiteY0" fmla="*/ 2782074 h 2980757"/>
              <a:gd name="connsiteX1" fmla="*/ 378178 w 4603232"/>
              <a:gd name="connsiteY1" fmla="*/ 2111514 h 2980757"/>
              <a:gd name="connsiteX2" fmla="*/ 947514 w 4603232"/>
              <a:gd name="connsiteY2" fmla="*/ 2807661 h 2980757"/>
              <a:gd name="connsiteX3" fmla="*/ 1483360 w 4603232"/>
              <a:gd name="connsiteY3" fmla="*/ 2314714 h 2980757"/>
              <a:gd name="connsiteX4" fmla="*/ 1918359 w 4603232"/>
              <a:gd name="connsiteY4" fmla="*/ 2980757 h 2980757"/>
              <a:gd name="connsiteX5" fmla="*/ 2571805 w 4603232"/>
              <a:gd name="connsiteY5" fmla="*/ 0 h 2980757"/>
              <a:gd name="connsiteX6" fmla="*/ 2876605 w 4603232"/>
              <a:gd name="connsiteY6" fmla="*/ 2915478 h 2980757"/>
              <a:gd name="connsiteX7" fmla="*/ 4603232 w 4603232"/>
              <a:gd name="connsiteY7" fmla="*/ 2757991 h 2980757"/>
              <a:gd name="connsiteX0" fmla="*/ 0 w 4603232"/>
              <a:gd name="connsiteY0" fmla="*/ 2782074 h 2980757"/>
              <a:gd name="connsiteX1" fmla="*/ 378178 w 4603232"/>
              <a:gd name="connsiteY1" fmla="*/ 2111514 h 2980757"/>
              <a:gd name="connsiteX2" fmla="*/ 947514 w 4603232"/>
              <a:gd name="connsiteY2" fmla="*/ 2807661 h 2980757"/>
              <a:gd name="connsiteX3" fmla="*/ 1483360 w 4603232"/>
              <a:gd name="connsiteY3" fmla="*/ 2314714 h 2980757"/>
              <a:gd name="connsiteX4" fmla="*/ 1918359 w 4603232"/>
              <a:gd name="connsiteY4" fmla="*/ 2980757 h 2980757"/>
              <a:gd name="connsiteX5" fmla="*/ 2571805 w 4603232"/>
              <a:gd name="connsiteY5" fmla="*/ 0 h 2980757"/>
              <a:gd name="connsiteX6" fmla="*/ 2995874 w 4603232"/>
              <a:gd name="connsiteY6" fmla="*/ 2888974 h 2980757"/>
              <a:gd name="connsiteX7" fmla="*/ 4603232 w 4603232"/>
              <a:gd name="connsiteY7" fmla="*/ 2757991 h 2980757"/>
              <a:gd name="connsiteX0" fmla="*/ 0 w 4603232"/>
              <a:gd name="connsiteY0" fmla="*/ 2782074 h 2980757"/>
              <a:gd name="connsiteX1" fmla="*/ 378178 w 4603232"/>
              <a:gd name="connsiteY1" fmla="*/ 2111514 h 2980757"/>
              <a:gd name="connsiteX2" fmla="*/ 947514 w 4603232"/>
              <a:gd name="connsiteY2" fmla="*/ 2807661 h 2980757"/>
              <a:gd name="connsiteX3" fmla="*/ 1483360 w 4603232"/>
              <a:gd name="connsiteY3" fmla="*/ 2314714 h 2980757"/>
              <a:gd name="connsiteX4" fmla="*/ 1918359 w 4603232"/>
              <a:gd name="connsiteY4" fmla="*/ 2980757 h 2980757"/>
              <a:gd name="connsiteX5" fmla="*/ 2571805 w 4603232"/>
              <a:gd name="connsiteY5" fmla="*/ 0 h 2980757"/>
              <a:gd name="connsiteX6" fmla="*/ 2995874 w 4603232"/>
              <a:gd name="connsiteY6" fmla="*/ 2888974 h 2980757"/>
              <a:gd name="connsiteX7" fmla="*/ 4603232 w 4603232"/>
              <a:gd name="connsiteY7" fmla="*/ 2757991 h 2980757"/>
              <a:gd name="connsiteX0" fmla="*/ 0 w 4603232"/>
              <a:gd name="connsiteY0" fmla="*/ 2782074 h 3086468"/>
              <a:gd name="connsiteX1" fmla="*/ 378178 w 4603232"/>
              <a:gd name="connsiteY1" fmla="*/ 2111514 h 3086468"/>
              <a:gd name="connsiteX2" fmla="*/ 947514 w 4603232"/>
              <a:gd name="connsiteY2" fmla="*/ 2807661 h 3086468"/>
              <a:gd name="connsiteX3" fmla="*/ 1483360 w 4603232"/>
              <a:gd name="connsiteY3" fmla="*/ 2314714 h 3086468"/>
              <a:gd name="connsiteX4" fmla="*/ 1918359 w 4603232"/>
              <a:gd name="connsiteY4" fmla="*/ 2980757 h 3086468"/>
              <a:gd name="connsiteX5" fmla="*/ 2571805 w 4603232"/>
              <a:gd name="connsiteY5" fmla="*/ 0 h 3086468"/>
              <a:gd name="connsiteX6" fmla="*/ 2995874 w 4603232"/>
              <a:gd name="connsiteY6" fmla="*/ 2888974 h 3086468"/>
              <a:gd name="connsiteX7" fmla="*/ 3724744 w 4603232"/>
              <a:gd name="connsiteY7" fmla="*/ 2822713 h 3086468"/>
              <a:gd name="connsiteX8" fmla="*/ 4603232 w 4603232"/>
              <a:gd name="connsiteY8" fmla="*/ 2757991 h 3086468"/>
              <a:gd name="connsiteX0" fmla="*/ 0 w 4603232"/>
              <a:gd name="connsiteY0" fmla="*/ 2782074 h 2980757"/>
              <a:gd name="connsiteX1" fmla="*/ 378178 w 4603232"/>
              <a:gd name="connsiteY1" fmla="*/ 2111514 h 2980757"/>
              <a:gd name="connsiteX2" fmla="*/ 947514 w 4603232"/>
              <a:gd name="connsiteY2" fmla="*/ 2807661 h 2980757"/>
              <a:gd name="connsiteX3" fmla="*/ 1483360 w 4603232"/>
              <a:gd name="connsiteY3" fmla="*/ 2314714 h 2980757"/>
              <a:gd name="connsiteX4" fmla="*/ 1918359 w 4603232"/>
              <a:gd name="connsiteY4" fmla="*/ 2980757 h 2980757"/>
              <a:gd name="connsiteX5" fmla="*/ 2571805 w 4603232"/>
              <a:gd name="connsiteY5" fmla="*/ 0 h 2980757"/>
              <a:gd name="connsiteX6" fmla="*/ 2995874 w 4603232"/>
              <a:gd name="connsiteY6" fmla="*/ 2888974 h 2980757"/>
              <a:gd name="connsiteX7" fmla="*/ 3631979 w 4603232"/>
              <a:gd name="connsiteY7" fmla="*/ 13252 h 2980757"/>
              <a:gd name="connsiteX8" fmla="*/ 4603232 w 4603232"/>
              <a:gd name="connsiteY8" fmla="*/ 2757991 h 2980757"/>
              <a:gd name="connsiteX0" fmla="*/ 0 w 4603232"/>
              <a:gd name="connsiteY0" fmla="*/ 2782074 h 2980757"/>
              <a:gd name="connsiteX1" fmla="*/ 378178 w 4603232"/>
              <a:gd name="connsiteY1" fmla="*/ 2111514 h 2980757"/>
              <a:gd name="connsiteX2" fmla="*/ 947514 w 4603232"/>
              <a:gd name="connsiteY2" fmla="*/ 2807661 h 2980757"/>
              <a:gd name="connsiteX3" fmla="*/ 1483360 w 4603232"/>
              <a:gd name="connsiteY3" fmla="*/ 2314714 h 2980757"/>
              <a:gd name="connsiteX4" fmla="*/ 1918359 w 4603232"/>
              <a:gd name="connsiteY4" fmla="*/ 2980757 h 2980757"/>
              <a:gd name="connsiteX5" fmla="*/ 2571805 w 4603232"/>
              <a:gd name="connsiteY5" fmla="*/ 0 h 2980757"/>
              <a:gd name="connsiteX6" fmla="*/ 2995874 w 4603232"/>
              <a:gd name="connsiteY6" fmla="*/ 2888974 h 2980757"/>
              <a:gd name="connsiteX7" fmla="*/ 3631979 w 4603232"/>
              <a:gd name="connsiteY7" fmla="*/ 13252 h 2980757"/>
              <a:gd name="connsiteX8" fmla="*/ 4603232 w 4603232"/>
              <a:gd name="connsiteY8" fmla="*/ 2757991 h 2980757"/>
              <a:gd name="connsiteX0" fmla="*/ 0 w 4603232"/>
              <a:gd name="connsiteY0" fmla="*/ 2782074 h 2980757"/>
              <a:gd name="connsiteX1" fmla="*/ 378178 w 4603232"/>
              <a:gd name="connsiteY1" fmla="*/ 2111514 h 2980757"/>
              <a:gd name="connsiteX2" fmla="*/ 947514 w 4603232"/>
              <a:gd name="connsiteY2" fmla="*/ 2807661 h 2980757"/>
              <a:gd name="connsiteX3" fmla="*/ 1483360 w 4603232"/>
              <a:gd name="connsiteY3" fmla="*/ 2314714 h 2980757"/>
              <a:gd name="connsiteX4" fmla="*/ 1918359 w 4603232"/>
              <a:gd name="connsiteY4" fmla="*/ 2980757 h 2980757"/>
              <a:gd name="connsiteX5" fmla="*/ 2571805 w 4603232"/>
              <a:gd name="connsiteY5" fmla="*/ 0 h 2980757"/>
              <a:gd name="connsiteX6" fmla="*/ 2995874 w 4603232"/>
              <a:gd name="connsiteY6" fmla="*/ 2888974 h 2980757"/>
              <a:gd name="connsiteX7" fmla="*/ 3631979 w 4603232"/>
              <a:gd name="connsiteY7" fmla="*/ 13252 h 2980757"/>
              <a:gd name="connsiteX8" fmla="*/ 4603232 w 4603232"/>
              <a:gd name="connsiteY8" fmla="*/ 2757991 h 2980757"/>
              <a:gd name="connsiteX0" fmla="*/ 0 w 4603232"/>
              <a:gd name="connsiteY0" fmla="*/ 2782074 h 2980757"/>
              <a:gd name="connsiteX1" fmla="*/ 378178 w 4603232"/>
              <a:gd name="connsiteY1" fmla="*/ 2111514 h 2980757"/>
              <a:gd name="connsiteX2" fmla="*/ 947514 w 4603232"/>
              <a:gd name="connsiteY2" fmla="*/ 2807661 h 2980757"/>
              <a:gd name="connsiteX3" fmla="*/ 1483360 w 4603232"/>
              <a:gd name="connsiteY3" fmla="*/ 2314714 h 2980757"/>
              <a:gd name="connsiteX4" fmla="*/ 1918359 w 4603232"/>
              <a:gd name="connsiteY4" fmla="*/ 2980757 h 2980757"/>
              <a:gd name="connsiteX5" fmla="*/ 2571805 w 4603232"/>
              <a:gd name="connsiteY5" fmla="*/ 0 h 2980757"/>
              <a:gd name="connsiteX6" fmla="*/ 2995874 w 4603232"/>
              <a:gd name="connsiteY6" fmla="*/ 2888974 h 2980757"/>
              <a:gd name="connsiteX7" fmla="*/ 3631979 w 4603232"/>
              <a:gd name="connsiteY7" fmla="*/ 13252 h 2980757"/>
              <a:gd name="connsiteX8" fmla="*/ 4603232 w 4603232"/>
              <a:gd name="connsiteY8" fmla="*/ 2757991 h 2980757"/>
              <a:gd name="connsiteX0" fmla="*/ 0 w 4603232"/>
              <a:gd name="connsiteY0" fmla="*/ 2782074 h 2980757"/>
              <a:gd name="connsiteX1" fmla="*/ 378178 w 4603232"/>
              <a:gd name="connsiteY1" fmla="*/ 2111514 h 2980757"/>
              <a:gd name="connsiteX2" fmla="*/ 947514 w 4603232"/>
              <a:gd name="connsiteY2" fmla="*/ 2807661 h 2980757"/>
              <a:gd name="connsiteX3" fmla="*/ 1483360 w 4603232"/>
              <a:gd name="connsiteY3" fmla="*/ 2314714 h 2980757"/>
              <a:gd name="connsiteX4" fmla="*/ 1918359 w 4603232"/>
              <a:gd name="connsiteY4" fmla="*/ 2980757 h 2980757"/>
              <a:gd name="connsiteX5" fmla="*/ 2571805 w 4603232"/>
              <a:gd name="connsiteY5" fmla="*/ 0 h 2980757"/>
              <a:gd name="connsiteX6" fmla="*/ 2995874 w 4603232"/>
              <a:gd name="connsiteY6" fmla="*/ 2888974 h 2980757"/>
              <a:gd name="connsiteX7" fmla="*/ 3631979 w 4603232"/>
              <a:gd name="connsiteY7" fmla="*/ 13252 h 2980757"/>
              <a:gd name="connsiteX8" fmla="*/ 4603232 w 4603232"/>
              <a:gd name="connsiteY8" fmla="*/ 2757991 h 2980757"/>
              <a:gd name="connsiteX0" fmla="*/ 0 w 4603232"/>
              <a:gd name="connsiteY0" fmla="*/ 5962596 h 6161279"/>
              <a:gd name="connsiteX1" fmla="*/ 378178 w 4603232"/>
              <a:gd name="connsiteY1" fmla="*/ 5292036 h 6161279"/>
              <a:gd name="connsiteX2" fmla="*/ 947514 w 4603232"/>
              <a:gd name="connsiteY2" fmla="*/ 5988183 h 6161279"/>
              <a:gd name="connsiteX3" fmla="*/ 1483360 w 4603232"/>
              <a:gd name="connsiteY3" fmla="*/ 5495236 h 6161279"/>
              <a:gd name="connsiteX4" fmla="*/ 1918359 w 4603232"/>
              <a:gd name="connsiteY4" fmla="*/ 6161279 h 6161279"/>
              <a:gd name="connsiteX5" fmla="*/ 2611562 w 4603232"/>
              <a:gd name="connsiteY5" fmla="*/ 0 h 6161279"/>
              <a:gd name="connsiteX6" fmla="*/ 2995874 w 4603232"/>
              <a:gd name="connsiteY6" fmla="*/ 6069496 h 6161279"/>
              <a:gd name="connsiteX7" fmla="*/ 3631979 w 4603232"/>
              <a:gd name="connsiteY7" fmla="*/ 3193774 h 6161279"/>
              <a:gd name="connsiteX8" fmla="*/ 4603232 w 4603232"/>
              <a:gd name="connsiteY8" fmla="*/ 5938513 h 6161279"/>
              <a:gd name="connsiteX0" fmla="*/ 0 w 4603232"/>
              <a:gd name="connsiteY0" fmla="*/ 5962596 h 6161279"/>
              <a:gd name="connsiteX1" fmla="*/ 378178 w 4603232"/>
              <a:gd name="connsiteY1" fmla="*/ 5292036 h 6161279"/>
              <a:gd name="connsiteX2" fmla="*/ 947514 w 4603232"/>
              <a:gd name="connsiteY2" fmla="*/ 5988183 h 6161279"/>
              <a:gd name="connsiteX3" fmla="*/ 1483360 w 4603232"/>
              <a:gd name="connsiteY3" fmla="*/ 5495236 h 6161279"/>
              <a:gd name="connsiteX4" fmla="*/ 1918359 w 4603232"/>
              <a:gd name="connsiteY4" fmla="*/ 6161279 h 6161279"/>
              <a:gd name="connsiteX5" fmla="*/ 2611562 w 4603232"/>
              <a:gd name="connsiteY5" fmla="*/ 0 h 6161279"/>
              <a:gd name="connsiteX6" fmla="*/ 2995874 w 4603232"/>
              <a:gd name="connsiteY6" fmla="*/ 6069496 h 6161279"/>
              <a:gd name="connsiteX7" fmla="*/ 3658483 w 4603232"/>
              <a:gd name="connsiteY7" fmla="*/ 0 h 6161279"/>
              <a:gd name="connsiteX8" fmla="*/ 4603232 w 4603232"/>
              <a:gd name="connsiteY8" fmla="*/ 5938513 h 6161279"/>
              <a:gd name="connsiteX0" fmla="*/ 0 w 4603232"/>
              <a:gd name="connsiteY0" fmla="*/ 5962596 h 6161279"/>
              <a:gd name="connsiteX1" fmla="*/ 378178 w 4603232"/>
              <a:gd name="connsiteY1" fmla="*/ 5292036 h 6161279"/>
              <a:gd name="connsiteX2" fmla="*/ 947514 w 4603232"/>
              <a:gd name="connsiteY2" fmla="*/ 5988183 h 6161279"/>
              <a:gd name="connsiteX3" fmla="*/ 1483360 w 4603232"/>
              <a:gd name="connsiteY3" fmla="*/ 5495236 h 6161279"/>
              <a:gd name="connsiteX4" fmla="*/ 1918359 w 4603232"/>
              <a:gd name="connsiteY4" fmla="*/ 6161279 h 6161279"/>
              <a:gd name="connsiteX5" fmla="*/ 2611562 w 4603232"/>
              <a:gd name="connsiteY5" fmla="*/ 0 h 6161279"/>
              <a:gd name="connsiteX6" fmla="*/ 2995874 w 4603232"/>
              <a:gd name="connsiteY6" fmla="*/ 6069496 h 6161279"/>
              <a:gd name="connsiteX7" fmla="*/ 3631979 w 4603232"/>
              <a:gd name="connsiteY7" fmla="*/ 2319131 h 6161279"/>
              <a:gd name="connsiteX8" fmla="*/ 4603232 w 4603232"/>
              <a:gd name="connsiteY8" fmla="*/ 5938513 h 6161279"/>
              <a:gd name="connsiteX0" fmla="*/ 0 w 4603232"/>
              <a:gd name="connsiteY0" fmla="*/ 5962596 h 6161279"/>
              <a:gd name="connsiteX1" fmla="*/ 378178 w 4603232"/>
              <a:gd name="connsiteY1" fmla="*/ 5292036 h 6161279"/>
              <a:gd name="connsiteX2" fmla="*/ 947514 w 4603232"/>
              <a:gd name="connsiteY2" fmla="*/ 5988183 h 6161279"/>
              <a:gd name="connsiteX3" fmla="*/ 1483360 w 4603232"/>
              <a:gd name="connsiteY3" fmla="*/ 5495236 h 6161279"/>
              <a:gd name="connsiteX4" fmla="*/ 1918359 w 4603232"/>
              <a:gd name="connsiteY4" fmla="*/ 6161279 h 6161279"/>
              <a:gd name="connsiteX5" fmla="*/ 2611562 w 4603232"/>
              <a:gd name="connsiteY5" fmla="*/ 0 h 6161279"/>
              <a:gd name="connsiteX6" fmla="*/ 2995874 w 4603232"/>
              <a:gd name="connsiteY6" fmla="*/ 6069496 h 6161279"/>
              <a:gd name="connsiteX7" fmla="*/ 3645231 w 4603232"/>
              <a:gd name="connsiteY7" fmla="*/ 2504662 h 6161279"/>
              <a:gd name="connsiteX8" fmla="*/ 4603232 w 4603232"/>
              <a:gd name="connsiteY8" fmla="*/ 5938513 h 6161279"/>
              <a:gd name="connsiteX0" fmla="*/ 0 w 4603232"/>
              <a:gd name="connsiteY0" fmla="*/ 5962596 h 6161279"/>
              <a:gd name="connsiteX1" fmla="*/ 378178 w 4603232"/>
              <a:gd name="connsiteY1" fmla="*/ 5292036 h 6161279"/>
              <a:gd name="connsiteX2" fmla="*/ 947514 w 4603232"/>
              <a:gd name="connsiteY2" fmla="*/ 5988183 h 6161279"/>
              <a:gd name="connsiteX3" fmla="*/ 1483360 w 4603232"/>
              <a:gd name="connsiteY3" fmla="*/ 5495236 h 6161279"/>
              <a:gd name="connsiteX4" fmla="*/ 1918359 w 4603232"/>
              <a:gd name="connsiteY4" fmla="*/ 6161279 h 6161279"/>
              <a:gd name="connsiteX5" fmla="*/ 2611562 w 4603232"/>
              <a:gd name="connsiteY5" fmla="*/ 0 h 6161279"/>
              <a:gd name="connsiteX6" fmla="*/ 2995874 w 4603232"/>
              <a:gd name="connsiteY6" fmla="*/ 6069496 h 6161279"/>
              <a:gd name="connsiteX7" fmla="*/ 3645231 w 4603232"/>
              <a:gd name="connsiteY7" fmla="*/ 2504662 h 6161279"/>
              <a:gd name="connsiteX8" fmla="*/ 4603232 w 4603232"/>
              <a:gd name="connsiteY8" fmla="*/ 5938513 h 6161279"/>
              <a:gd name="connsiteX0" fmla="*/ 0 w 3645231"/>
              <a:gd name="connsiteY0" fmla="*/ 5962596 h 6161279"/>
              <a:gd name="connsiteX1" fmla="*/ 378178 w 3645231"/>
              <a:gd name="connsiteY1" fmla="*/ 5292036 h 6161279"/>
              <a:gd name="connsiteX2" fmla="*/ 947514 w 3645231"/>
              <a:gd name="connsiteY2" fmla="*/ 5988183 h 6161279"/>
              <a:gd name="connsiteX3" fmla="*/ 1483360 w 3645231"/>
              <a:gd name="connsiteY3" fmla="*/ 5495236 h 6161279"/>
              <a:gd name="connsiteX4" fmla="*/ 1918359 w 3645231"/>
              <a:gd name="connsiteY4" fmla="*/ 6161279 h 6161279"/>
              <a:gd name="connsiteX5" fmla="*/ 2611562 w 3645231"/>
              <a:gd name="connsiteY5" fmla="*/ 0 h 6161279"/>
              <a:gd name="connsiteX6" fmla="*/ 2995874 w 3645231"/>
              <a:gd name="connsiteY6" fmla="*/ 6069496 h 6161279"/>
              <a:gd name="connsiteX7" fmla="*/ 3645231 w 3645231"/>
              <a:gd name="connsiteY7" fmla="*/ 2504662 h 6161279"/>
              <a:gd name="connsiteX0" fmla="*/ 0 w 2995874"/>
              <a:gd name="connsiteY0" fmla="*/ 5962596 h 6161279"/>
              <a:gd name="connsiteX1" fmla="*/ 378178 w 2995874"/>
              <a:gd name="connsiteY1" fmla="*/ 5292036 h 6161279"/>
              <a:gd name="connsiteX2" fmla="*/ 947514 w 2995874"/>
              <a:gd name="connsiteY2" fmla="*/ 5988183 h 6161279"/>
              <a:gd name="connsiteX3" fmla="*/ 1483360 w 2995874"/>
              <a:gd name="connsiteY3" fmla="*/ 5495236 h 6161279"/>
              <a:gd name="connsiteX4" fmla="*/ 1918359 w 2995874"/>
              <a:gd name="connsiteY4" fmla="*/ 6161279 h 6161279"/>
              <a:gd name="connsiteX5" fmla="*/ 2611562 w 2995874"/>
              <a:gd name="connsiteY5" fmla="*/ 0 h 6161279"/>
              <a:gd name="connsiteX6" fmla="*/ 2995874 w 2995874"/>
              <a:gd name="connsiteY6" fmla="*/ 6069496 h 616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95874" h="6161279">
                <a:moveTo>
                  <a:pt x="0" y="5962596"/>
                </a:moveTo>
                <a:cubicBezTo>
                  <a:pt x="430482" y="6001166"/>
                  <a:pt x="220259" y="5287772"/>
                  <a:pt x="378178" y="5292036"/>
                </a:cubicBezTo>
                <a:cubicBezTo>
                  <a:pt x="536097" y="5296300"/>
                  <a:pt x="371969" y="5958079"/>
                  <a:pt x="947514" y="5988183"/>
                </a:cubicBezTo>
                <a:cubicBezTo>
                  <a:pt x="1579504" y="5976894"/>
                  <a:pt x="1370784" y="5512295"/>
                  <a:pt x="1483360" y="5495236"/>
                </a:cubicBezTo>
                <a:cubicBezTo>
                  <a:pt x="1660846" y="5426248"/>
                  <a:pt x="1398380" y="6087400"/>
                  <a:pt x="1918359" y="6161279"/>
                </a:cubicBezTo>
                <a:cubicBezTo>
                  <a:pt x="2693906" y="6086920"/>
                  <a:pt x="2164083" y="37128"/>
                  <a:pt x="2611562" y="0"/>
                </a:cubicBezTo>
                <a:cubicBezTo>
                  <a:pt x="2858936" y="17670"/>
                  <a:pt x="2682239" y="6104835"/>
                  <a:pt x="2995874" y="6069496"/>
                </a:cubicBezTo>
              </a:path>
            </a:pathLst>
          </a:custGeom>
          <a:noFill/>
          <a:ln w="152400">
            <a:solidFill>
              <a:schemeClr val="accent6">
                <a:lumMod val="75000"/>
                <a:alpha val="42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bbbbb</a:t>
            </a:r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E941E27-F508-4E77-AF4B-2D673D35CB65}"/>
              </a:ext>
            </a:extLst>
          </p:cNvPr>
          <p:cNvCxnSpPr>
            <a:cxnSpLocks/>
          </p:cNvCxnSpPr>
          <p:nvPr/>
        </p:nvCxnSpPr>
        <p:spPr>
          <a:xfrm>
            <a:off x="2673900" y="5420152"/>
            <a:ext cx="7487477" cy="0"/>
          </a:xfrm>
          <a:prstGeom prst="line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04F8E298-F58D-4A1F-A4D0-C33F782246C9}"/>
              </a:ext>
            </a:extLst>
          </p:cNvPr>
          <p:cNvSpPr txBox="1"/>
          <p:nvPr/>
        </p:nvSpPr>
        <p:spPr>
          <a:xfrm>
            <a:off x="7734300" y="669825"/>
            <a:ext cx="2838917" cy="400110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Cold case Florida 1990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881E4D5-043C-4D6D-9238-FE4A72A0A6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E9C324-14BE-46B1-8C6B-E31F1717A3B7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057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9FE16C-9528-4885-B3D1-EDFBE6F96A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Evaluating sub-threshold signals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5ADDCB-0220-41FB-9DBF-65700A691C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Factors influencing </a:t>
            </a:r>
            <a:r>
              <a:rPr lang="en-US" dirty="0" err="1"/>
              <a:t>Pr</a:t>
            </a:r>
            <a:r>
              <a:rPr lang="en-US" dirty="0"/>
              <a:t>(signal reliable)</a:t>
            </a:r>
          </a:p>
          <a:p>
            <a:pPr lvl="1"/>
            <a:r>
              <a:rPr lang="en-US" dirty="0"/>
              <a:t>How high (close to DT more reliable)</a:t>
            </a:r>
          </a:p>
          <a:p>
            <a:pPr lvl="1"/>
            <a:r>
              <a:rPr lang="en-US" dirty="0"/>
              <a:t>Morphology (Osiris)</a:t>
            </a:r>
          </a:p>
          <a:p>
            <a:pPr lvl="1"/>
            <a:r>
              <a:rPr lang="en-US" dirty="0"/>
              <a:t>Position (+0.5 bp suspicious)</a:t>
            </a:r>
          </a:p>
          <a:p>
            <a:pPr lvl="1"/>
            <a:r>
              <a:rPr lang="en-US" dirty="0"/>
              <a:t>Frequency (never-seen allele suspicious)</a:t>
            </a:r>
          </a:p>
          <a:p>
            <a:r>
              <a:rPr lang="en-US" dirty="0"/>
              <a:t>How to quantify? How to validate?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4DBFE8C-427D-43E1-81DD-4E7EA11770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2B1306-92D8-4297-A618-1FAE7B4D1786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3046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54509"/>
            <a:ext cx="8229600" cy="1143000"/>
          </a:xfrm>
        </p:spPr>
        <p:txBody>
          <a:bodyPr/>
          <a:lstStyle/>
          <a:p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Remarkable mixture case – software limitation lessons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#1 point: Dropout analysis is biased against the innocent.</a:t>
            </a:r>
          </a:p>
          <a:p>
            <a:pPr marL="914400" lvl="1" indent="-514350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New “Baskerville” model of dropout</a:t>
            </a:r>
          </a:p>
          <a:p>
            <a:pPr marL="514350" indent="-514350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And: Stochastic variation in allele signals when touch DNA is involved:</a:t>
            </a:r>
          </a:p>
          <a:p>
            <a:pPr marL="914400" lvl="1" indent="-514350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Lab-prepared validation samples are not representative.</a:t>
            </a:r>
          </a:p>
          <a:p>
            <a:pPr marL="914400" lvl="1" indent="-514350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different stochastic variation for different contributors </a:t>
            </a:r>
          </a:p>
          <a:p>
            <a:pPr marL="514350" indent="-514350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Thought: confirmation bias depending on order of inspecting loci.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C7F8D3C-BB4E-4D24-8DD4-4A6617DED9D3}"/>
              </a:ext>
            </a:extLst>
          </p:cNvPr>
          <p:cNvSpPr/>
          <p:nvPr/>
        </p:nvSpPr>
        <p:spPr>
          <a:xfrm>
            <a:off x="1690914" y="2985356"/>
            <a:ext cx="8469086" cy="2677886"/>
          </a:xfrm>
          <a:prstGeom prst="roundRect">
            <a:avLst/>
          </a:prstGeom>
          <a:solidFill>
            <a:srgbClr val="EAFF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Other points another day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C7A8707-C6C4-4589-A066-E0FAC832535A}"/>
              </a:ext>
            </a:extLst>
          </p:cNvPr>
          <p:cNvSpPr txBox="1"/>
          <p:nvPr/>
        </p:nvSpPr>
        <p:spPr>
          <a:xfrm>
            <a:off x="8214732" y="1093570"/>
            <a:ext cx="2358484" cy="400110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2020 in Sonoma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9C4A90-0CE7-44EE-B03A-1513D0275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2B1306-92D8-4297-A618-1FAE7B4D1786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8255474"/>
      </p:ext>
    </p:extLst>
  </p:cSld>
  <p:clrMapOvr>
    <a:masterClrMapping/>
  </p:clrMapOvr>
  <p:transition advTm="7616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15BAAB3-12F8-494A-97C6-1E5D555E5F0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140" t="29019" r="36815" b="51420"/>
          <a:stretch/>
        </p:blipFill>
        <p:spPr>
          <a:xfrm>
            <a:off x="2238604" y="1487309"/>
            <a:ext cx="7667397" cy="2164971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90F652FC-27B6-4D00-9595-12149AC54E5B}"/>
              </a:ext>
            </a:extLst>
          </p:cNvPr>
          <p:cNvCxnSpPr>
            <a:cxnSpLocks/>
          </p:cNvCxnSpPr>
          <p:nvPr/>
        </p:nvCxnSpPr>
        <p:spPr>
          <a:xfrm>
            <a:off x="1981200" y="3577627"/>
            <a:ext cx="813816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6A849991-2F0F-4628-A2A8-EBAEA64EDE4F}"/>
              </a:ext>
            </a:extLst>
          </p:cNvPr>
          <p:cNvSpPr txBox="1"/>
          <p:nvPr/>
        </p:nvSpPr>
        <p:spPr>
          <a:xfrm>
            <a:off x="2209800" y="190445"/>
            <a:ext cx="2118360" cy="107721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Locus </a:t>
            </a:r>
            <a:r>
              <a:rPr lang="en-US" sz="3200" b="1" dirty="0" err="1">
                <a:solidFill>
                  <a:schemeClr val="bg1"/>
                </a:solidFill>
              </a:rPr>
              <a:t>vWA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3096FA8-DDC0-44E3-9C62-12DC4A2240E1}"/>
              </a:ext>
            </a:extLst>
          </p:cNvPr>
          <p:cNvSpPr txBox="1"/>
          <p:nvPr/>
        </p:nvSpPr>
        <p:spPr>
          <a:xfrm>
            <a:off x="6949440" y="790227"/>
            <a:ext cx="914400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#17 109rfu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C8A08BF-F427-45AD-8A1E-EACBEB1C1B3F}"/>
              </a:ext>
            </a:extLst>
          </p:cNvPr>
          <p:cNvSpPr txBox="1"/>
          <p:nvPr/>
        </p:nvSpPr>
        <p:spPr>
          <a:xfrm>
            <a:off x="1981200" y="2501104"/>
            <a:ext cx="640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50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65D97CC-4A5D-46BB-A90A-AEC7F738D0CF}"/>
              </a:ext>
            </a:extLst>
          </p:cNvPr>
          <p:cNvSpPr txBox="1"/>
          <p:nvPr/>
        </p:nvSpPr>
        <p:spPr>
          <a:xfrm rot="16200000">
            <a:off x="1557831" y="2110670"/>
            <a:ext cx="914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RFU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F3020E43-8577-46BA-BA17-448C6BC78DAE}"/>
              </a:ext>
            </a:extLst>
          </p:cNvPr>
          <p:cNvSpPr/>
          <p:nvPr/>
        </p:nvSpPr>
        <p:spPr>
          <a:xfrm>
            <a:off x="2237232" y="3557526"/>
            <a:ext cx="182880" cy="457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308B4CC-ED93-42EE-AAAC-443DA2DF7A24}"/>
              </a:ext>
            </a:extLst>
          </p:cNvPr>
          <p:cNvSpPr txBox="1"/>
          <p:nvPr/>
        </p:nvSpPr>
        <p:spPr>
          <a:xfrm>
            <a:off x="2213761" y="3387681"/>
            <a:ext cx="2421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0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721570CA-C765-4146-A439-2964754A89EC}"/>
              </a:ext>
            </a:extLst>
          </p:cNvPr>
          <p:cNvSpPr/>
          <p:nvPr/>
        </p:nvSpPr>
        <p:spPr>
          <a:xfrm>
            <a:off x="2237233" y="2925139"/>
            <a:ext cx="261749" cy="35088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8746564-0430-4623-AA04-3B7A66945D4F}"/>
              </a:ext>
            </a:extLst>
          </p:cNvPr>
          <p:cNvSpPr/>
          <p:nvPr/>
        </p:nvSpPr>
        <p:spPr>
          <a:xfrm>
            <a:off x="2424387" y="1819939"/>
            <a:ext cx="7481613" cy="1737360"/>
          </a:xfrm>
          <a:prstGeom prst="rect">
            <a:avLst/>
          </a:prstGeom>
          <a:solidFill>
            <a:srgbClr val="FDE6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3C29F73-094B-4E06-AB00-C37814850B87}"/>
              </a:ext>
            </a:extLst>
          </p:cNvPr>
          <p:cNvCxnSpPr>
            <a:cxnSpLocks/>
          </p:cNvCxnSpPr>
          <p:nvPr/>
        </p:nvCxnSpPr>
        <p:spPr>
          <a:xfrm>
            <a:off x="1981200" y="1830600"/>
            <a:ext cx="813816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2975233E-7A67-4760-BF72-973935D86457}"/>
              </a:ext>
            </a:extLst>
          </p:cNvPr>
          <p:cNvSpPr/>
          <p:nvPr/>
        </p:nvSpPr>
        <p:spPr>
          <a:xfrm>
            <a:off x="2133221" y="1811918"/>
            <a:ext cx="365760" cy="457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44C82DE-5781-49EB-98E6-848A71CDB888}"/>
              </a:ext>
            </a:extLst>
          </p:cNvPr>
          <p:cNvSpPr txBox="1"/>
          <p:nvPr/>
        </p:nvSpPr>
        <p:spPr>
          <a:xfrm>
            <a:off x="1981200" y="1614527"/>
            <a:ext cx="6400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100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45CC486-F9F4-4D37-82BE-2FA5A1A93174}"/>
              </a:ext>
            </a:extLst>
          </p:cNvPr>
          <p:cNvSpPr txBox="1"/>
          <p:nvPr/>
        </p:nvSpPr>
        <p:spPr>
          <a:xfrm>
            <a:off x="3238500" y="1942586"/>
            <a:ext cx="22783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2">
                    <a:lumMod val="75000"/>
                  </a:schemeClr>
                </a:solidFill>
              </a:rPr>
              <a:t>Sub-threshold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45A168D-B1EB-4785-820D-9820BB5B853A}"/>
              </a:ext>
            </a:extLst>
          </p:cNvPr>
          <p:cNvGrpSpPr/>
          <p:nvPr/>
        </p:nvGrpSpPr>
        <p:grpSpPr>
          <a:xfrm>
            <a:off x="6842760" y="3623902"/>
            <a:ext cx="3276600" cy="1168427"/>
            <a:chOff x="5318760" y="4168201"/>
            <a:chExt cx="3276600" cy="1168427"/>
          </a:xfrm>
        </p:grpSpPr>
        <p:sp>
          <p:nvSpPr>
            <p:cNvPr id="26" name="Arrow: Up 25">
              <a:extLst>
                <a:ext uri="{FF2B5EF4-FFF2-40B4-BE49-F238E27FC236}">
                  <a16:creationId xmlns:a16="http://schemas.microsoft.com/office/drawing/2014/main" id="{35BDA636-30B6-4EB5-B2D8-C826AF5FE413}"/>
                </a:ext>
              </a:extLst>
            </p:cNvPr>
            <p:cNvSpPr/>
            <p:nvPr/>
          </p:nvSpPr>
          <p:spPr>
            <a:xfrm>
              <a:off x="5318760" y="4168201"/>
              <a:ext cx="1143000" cy="744284"/>
            </a:xfrm>
            <a:prstGeom prst="upArrow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17</a:t>
              </a:r>
            </a:p>
          </p:txBody>
        </p:sp>
        <p:sp>
          <p:nvSpPr>
            <p:cNvPr id="27" name="Arrow: Up 26">
              <a:extLst>
                <a:ext uri="{FF2B5EF4-FFF2-40B4-BE49-F238E27FC236}">
                  <a16:creationId xmlns:a16="http://schemas.microsoft.com/office/drawing/2014/main" id="{5523EC4A-DB52-4213-B4D5-CB1D0CB9478B}"/>
                </a:ext>
              </a:extLst>
            </p:cNvPr>
            <p:cNvSpPr/>
            <p:nvPr/>
          </p:nvSpPr>
          <p:spPr>
            <a:xfrm>
              <a:off x="7452360" y="4168201"/>
              <a:ext cx="1143000" cy="744284"/>
            </a:xfrm>
            <a:prstGeom prst="upArrow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19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CF55E91-D613-4300-AF5B-7CAE85B720A5}"/>
                </a:ext>
              </a:extLst>
            </p:cNvPr>
            <p:cNvSpPr txBox="1"/>
            <p:nvPr/>
          </p:nvSpPr>
          <p:spPr>
            <a:xfrm>
              <a:off x="5425440" y="4874963"/>
              <a:ext cx="3109339" cy="461665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Baltimore’s genotype</a:t>
              </a: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9FB91B77-37F5-4264-9B86-A1747C5130C7}"/>
              </a:ext>
            </a:extLst>
          </p:cNvPr>
          <p:cNvSpPr txBox="1"/>
          <p:nvPr/>
        </p:nvSpPr>
        <p:spPr>
          <a:xfrm>
            <a:off x="8214732" y="1082419"/>
            <a:ext cx="2358484" cy="400110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Sonoma trial 2020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DE55E6A-1779-4E2B-B973-79A658FB6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80D58B-7A6A-4A81-AE3A-0554AE5C76E2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159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15BAAB3-12F8-494A-97C6-1E5D555E5F0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140" t="29117" r="36815" b="51420"/>
          <a:stretch/>
        </p:blipFill>
        <p:spPr>
          <a:xfrm>
            <a:off x="2238604" y="1498113"/>
            <a:ext cx="7667397" cy="215416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A849991-2F0F-4628-A2A8-EBAEA64EDE4F}"/>
              </a:ext>
            </a:extLst>
          </p:cNvPr>
          <p:cNvSpPr txBox="1"/>
          <p:nvPr/>
        </p:nvSpPr>
        <p:spPr>
          <a:xfrm>
            <a:off x="2209800" y="190445"/>
            <a:ext cx="2118360" cy="107721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chemeClr val="bg1"/>
                </a:solidFill>
              </a:rPr>
              <a:t>Locus vWA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3096FA8-DDC0-44E3-9C62-12DC4A2240E1}"/>
              </a:ext>
            </a:extLst>
          </p:cNvPr>
          <p:cNvSpPr txBox="1"/>
          <p:nvPr/>
        </p:nvSpPr>
        <p:spPr>
          <a:xfrm>
            <a:off x="6949440" y="790227"/>
            <a:ext cx="914400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#17 109rfu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8746564-0430-4623-AA04-3B7A66945D4F}"/>
              </a:ext>
            </a:extLst>
          </p:cNvPr>
          <p:cNvSpPr/>
          <p:nvPr/>
        </p:nvSpPr>
        <p:spPr>
          <a:xfrm>
            <a:off x="2424387" y="1819939"/>
            <a:ext cx="7481613" cy="1762018"/>
          </a:xfrm>
          <a:prstGeom prst="rect">
            <a:avLst/>
          </a:prstGeom>
          <a:solidFill>
            <a:srgbClr val="F9B67F">
              <a:alpha val="3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45CC486-F9F4-4D37-82BE-2FA5A1A93174}"/>
              </a:ext>
            </a:extLst>
          </p:cNvPr>
          <p:cNvSpPr txBox="1"/>
          <p:nvPr/>
        </p:nvSpPr>
        <p:spPr>
          <a:xfrm>
            <a:off x="3238500" y="1942586"/>
            <a:ext cx="22783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2">
                    <a:lumMod val="75000"/>
                  </a:schemeClr>
                </a:solidFill>
              </a:rPr>
              <a:t>Sub-threshold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02DEF82-C8A6-48DB-AA29-BD6C1E9F93CC}"/>
              </a:ext>
            </a:extLst>
          </p:cNvPr>
          <p:cNvGrpSpPr/>
          <p:nvPr/>
        </p:nvGrpSpPr>
        <p:grpSpPr>
          <a:xfrm>
            <a:off x="6842760" y="3623902"/>
            <a:ext cx="3276600" cy="1168427"/>
            <a:chOff x="5318760" y="4168201"/>
            <a:chExt cx="3276600" cy="1168427"/>
          </a:xfrm>
        </p:grpSpPr>
        <p:sp>
          <p:nvSpPr>
            <p:cNvPr id="5" name="Arrow: Up 4">
              <a:extLst>
                <a:ext uri="{FF2B5EF4-FFF2-40B4-BE49-F238E27FC236}">
                  <a16:creationId xmlns:a16="http://schemas.microsoft.com/office/drawing/2014/main" id="{F68DF8AA-44AD-4862-9ADE-1544D383ED79}"/>
                </a:ext>
              </a:extLst>
            </p:cNvPr>
            <p:cNvSpPr/>
            <p:nvPr/>
          </p:nvSpPr>
          <p:spPr>
            <a:xfrm>
              <a:off x="5318760" y="4168201"/>
              <a:ext cx="1143000" cy="744284"/>
            </a:xfrm>
            <a:prstGeom prst="upArrow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17</a:t>
              </a:r>
            </a:p>
          </p:txBody>
        </p:sp>
        <p:sp>
          <p:nvSpPr>
            <p:cNvPr id="16" name="Arrow: Up 15">
              <a:extLst>
                <a:ext uri="{FF2B5EF4-FFF2-40B4-BE49-F238E27FC236}">
                  <a16:creationId xmlns:a16="http://schemas.microsoft.com/office/drawing/2014/main" id="{B0ACCAA2-334A-408B-9167-D76326F6A388}"/>
                </a:ext>
              </a:extLst>
            </p:cNvPr>
            <p:cNvSpPr/>
            <p:nvPr/>
          </p:nvSpPr>
          <p:spPr>
            <a:xfrm>
              <a:off x="7452360" y="4168201"/>
              <a:ext cx="1143000" cy="744284"/>
            </a:xfrm>
            <a:prstGeom prst="upArrow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19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80CCE79-C825-4273-9D6E-495F2957D64C}"/>
                </a:ext>
              </a:extLst>
            </p:cNvPr>
            <p:cNvSpPr txBox="1"/>
            <p:nvPr/>
          </p:nvSpPr>
          <p:spPr>
            <a:xfrm>
              <a:off x="5425440" y="4874963"/>
              <a:ext cx="3109339" cy="461665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Baltimore’s genotype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33E8FC27-6F61-4685-8987-68E5691A873B}"/>
              </a:ext>
            </a:extLst>
          </p:cNvPr>
          <p:cNvSpPr txBox="1"/>
          <p:nvPr/>
        </p:nvSpPr>
        <p:spPr>
          <a:xfrm>
            <a:off x="8554161" y="2167585"/>
            <a:ext cx="1704806" cy="10156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#19 </a:t>
            </a:r>
          </a:p>
          <a:p>
            <a:pPr algn="ctr"/>
            <a:r>
              <a:rPr lang="en-US" sz="2000" dirty="0"/>
              <a:t>19rfu</a:t>
            </a:r>
          </a:p>
          <a:p>
            <a:pPr algn="ctr"/>
            <a:r>
              <a:rPr lang="en-US" sz="2000" dirty="0"/>
              <a:t>Awful shape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0F6F5A0-5AE0-4286-82AA-CA0F0543C4E0}"/>
              </a:ext>
            </a:extLst>
          </p:cNvPr>
          <p:cNvSpPr txBox="1"/>
          <p:nvPr/>
        </p:nvSpPr>
        <p:spPr>
          <a:xfrm>
            <a:off x="2485348" y="2526598"/>
            <a:ext cx="3519213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#12.2 &amp; #15.2. “Off ladder”, </a:t>
            </a:r>
          </a:p>
          <a:p>
            <a:pPr algn="ctr"/>
            <a:r>
              <a:rPr lang="en-US" sz="2000" dirty="0"/>
              <a:t>Bad shape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5F272FC-4E46-4D69-91AF-82CDC67860E6}"/>
              </a:ext>
            </a:extLst>
          </p:cNvPr>
          <p:cNvCxnSpPr>
            <a:cxnSpLocks/>
          </p:cNvCxnSpPr>
          <p:nvPr/>
        </p:nvCxnSpPr>
        <p:spPr>
          <a:xfrm>
            <a:off x="1981200" y="3577627"/>
            <a:ext cx="813816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6704BCA6-0315-42A3-9364-FAA2A8F18193}"/>
              </a:ext>
            </a:extLst>
          </p:cNvPr>
          <p:cNvSpPr txBox="1"/>
          <p:nvPr/>
        </p:nvSpPr>
        <p:spPr>
          <a:xfrm>
            <a:off x="1981200" y="2501104"/>
            <a:ext cx="640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50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8B4752C-A9C4-471C-A0B6-0BA09293D838}"/>
              </a:ext>
            </a:extLst>
          </p:cNvPr>
          <p:cNvSpPr txBox="1"/>
          <p:nvPr/>
        </p:nvSpPr>
        <p:spPr>
          <a:xfrm rot="16200000">
            <a:off x="1557831" y="2110670"/>
            <a:ext cx="914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RFU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01DE3AF-BDEE-4A15-9B95-3139F7419CE4}"/>
              </a:ext>
            </a:extLst>
          </p:cNvPr>
          <p:cNvCxnSpPr>
            <a:cxnSpLocks/>
          </p:cNvCxnSpPr>
          <p:nvPr/>
        </p:nvCxnSpPr>
        <p:spPr>
          <a:xfrm>
            <a:off x="1981200" y="1830600"/>
            <a:ext cx="813816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8204BDF8-6C81-43EF-B1E8-640340461472}"/>
              </a:ext>
            </a:extLst>
          </p:cNvPr>
          <p:cNvSpPr/>
          <p:nvPr/>
        </p:nvSpPr>
        <p:spPr>
          <a:xfrm>
            <a:off x="2133221" y="1811918"/>
            <a:ext cx="365760" cy="457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EA257FA-53DD-4D69-BE6C-91C6FC4501CE}"/>
              </a:ext>
            </a:extLst>
          </p:cNvPr>
          <p:cNvSpPr txBox="1"/>
          <p:nvPr/>
        </p:nvSpPr>
        <p:spPr>
          <a:xfrm>
            <a:off x="1981200" y="1614527"/>
            <a:ext cx="6400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100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F4D06ACB-BB7E-49D4-8297-644BBB950F18}"/>
              </a:ext>
            </a:extLst>
          </p:cNvPr>
          <p:cNvSpPr/>
          <p:nvPr/>
        </p:nvSpPr>
        <p:spPr>
          <a:xfrm>
            <a:off x="2237232" y="3557526"/>
            <a:ext cx="182880" cy="457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E946E09-A042-444D-99A0-140FDC2F595B}"/>
              </a:ext>
            </a:extLst>
          </p:cNvPr>
          <p:cNvSpPr txBox="1"/>
          <p:nvPr/>
        </p:nvSpPr>
        <p:spPr>
          <a:xfrm>
            <a:off x="2213761" y="3387681"/>
            <a:ext cx="2421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0</a:t>
            </a:r>
          </a:p>
        </p:txBody>
      </p:sp>
      <p:graphicFrame>
        <p:nvGraphicFramePr>
          <p:cNvPr id="28" name="Object 4">
            <a:hlinkClick r:id="" action="ppaction://ole?verb=0"/>
            <a:extLst>
              <a:ext uri="{FF2B5EF4-FFF2-40B4-BE49-F238E27FC236}">
                <a16:creationId xmlns:a16="http://schemas.microsoft.com/office/drawing/2014/main" id="{E35E67E2-C357-4BE7-9558-E5DDA7989C0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2981661"/>
              </p:ext>
            </p:extLst>
          </p:nvPr>
        </p:nvGraphicFramePr>
        <p:xfrm>
          <a:off x="1958665" y="4744797"/>
          <a:ext cx="740016" cy="21116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lip" r:id="rId4" imgW="1233360" imgH="3519360" progId="MS_ClipArt_Gallery.2">
                  <p:embed/>
                </p:oleObj>
              </mc:Choice>
              <mc:Fallback>
                <p:oleObj name="Clip" r:id="rId4" imgW="1233360" imgH="3519360" progId="MS_ClipArt_Gallery.2">
                  <p:embed/>
                  <p:pic>
                    <p:nvPicPr>
                      <p:cNvPr id="378884" name="Object 4">
                        <a:hlinkClick r:id="" action="ppaction://ole?verb=0"/>
                        <a:extLst>
                          <a:ext uri="{FF2B5EF4-FFF2-40B4-BE49-F238E27FC236}">
                            <a16:creationId xmlns:a16="http://schemas.microsoft.com/office/drawing/2014/main" id="{336EA0C3-DD54-4517-AD7F-0FB0878BCFDB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8665" y="4744797"/>
                        <a:ext cx="740016" cy="211161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hought Bubble: Cloud 16">
            <a:extLst>
              <a:ext uri="{FF2B5EF4-FFF2-40B4-BE49-F238E27FC236}">
                <a16:creationId xmlns:a16="http://schemas.microsoft.com/office/drawing/2014/main" id="{5A6CA31E-EAD3-401E-B437-694D37184377}"/>
              </a:ext>
            </a:extLst>
          </p:cNvPr>
          <p:cNvSpPr/>
          <p:nvPr/>
        </p:nvSpPr>
        <p:spPr>
          <a:xfrm>
            <a:off x="1958665" y="3591483"/>
            <a:ext cx="2552700" cy="1151200"/>
          </a:xfrm>
          <a:prstGeom prst="cloudCallou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</a:rPr>
              <a:t>Bingo. There’s both suspect alleles.</a:t>
            </a:r>
          </a:p>
        </p:txBody>
      </p:sp>
      <p:grpSp>
        <p:nvGrpSpPr>
          <p:cNvPr id="29" name="Group 3">
            <a:extLst>
              <a:ext uri="{FF2B5EF4-FFF2-40B4-BE49-F238E27FC236}">
                <a16:creationId xmlns:a16="http://schemas.microsoft.com/office/drawing/2014/main" id="{30176355-348B-4E98-9058-CD9F0EFB996F}"/>
              </a:ext>
            </a:extLst>
          </p:cNvPr>
          <p:cNvGrpSpPr>
            <a:grpSpLocks/>
          </p:cNvGrpSpPr>
          <p:nvPr/>
        </p:nvGrpSpPr>
        <p:grpSpPr bwMode="auto">
          <a:xfrm>
            <a:off x="3977322" y="4937125"/>
            <a:ext cx="2865438" cy="2393950"/>
            <a:chOff x="780" y="988"/>
            <a:chExt cx="1805" cy="1508"/>
          </a:xfrm>
        </p:grpSpPr>
        <p:grpSp>
          <p:nvGrpSpPr>
            <p:cNvPr id="30" name="Group 4">
              <a:extLst>
                <a:ext uri="{FF2B5EF4-FFF2-40B4-BE49-F238E27FC236}">
                  <a16:creationId xmlns:a16="http://schemas.microsoft.com/office/drawing/2014/main" id="{35013E61-AF35-4A60-978C-DF6882DF064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80" y="1248"/>
              <a:ext cx="1805" cy="1248"/>
              <a:chOff x="780" y="1248"/>
              <a:chExt cx="1805" cy="1248"/>
            </a:xfrm>
          </p:grpSpPr>
          <p:grpSp>
            <p:nvGrpSpPr>
              <p:cNvPr id="96" name="Group 5">
                <a:extLst>
                  <a:ext uri="{FF2B5EF4-FFF2-40B4-BE49-F238E27FC236}">
                    <a16:creationId xmlns:a16="http://schemas.microsoft.com/office/drawing/2014/main" id="{52D7ADCB-DB22-431C-9F7C-F4B310DC393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80" y="1248"/>
                <a:ext cx="1805" cy="1248"/>
                <a:chOff x="780" y="1248"/>
                <a:chExt cx="1805" cy="1248"/>
              </a:xfrm>
            </p:grpSpPr>
            <p:sp>
              <p:nvSpPr>
                <p:cNvPr id="98" name="Line 6">
                  <a:extLst>
                    <a:ext uri="{FF2B5EF4-FFF2-40B4-BE49-F238E27FC236}">
                      <a16:creationId xmlns:a16="http://schemas.microsoft.com/office/drawing/2014/main" id="{F76FB046-9D54-46C5-9A51-0494E0C0BDE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185" y="2077"/>
                  <a:ext cx="400" cy="62"/>
                </a:xfrm>
                <a:prstGeom prst="line">
                  <a:avLst/>
                </a:prstGeom>
                <a:noFill/>
                <a:ln w="7938">
                  <a:solidFill>
                    <a:srgbClr val="00E0C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9" name="Line 7">
                  <a:extLst>
                    <a:ext uri="{FF2B5EF4-FFF2-40B4-BE49-F238E27FC236}">
                      <a16:creationId xmlns:a16="http://schemas.microsoft.com/office/drawing/2014/main" id="{C2CAAD93-8A74-4C3A-9774-6B43E67FB06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207" y="2159"/>
                  <a:ext cx="328" cy="35"/>
                </a:xfrm>
                <a:prstGeom prst="line">
                  <a:avLst/>
                </a:prstGeom>
                <a:noFill/>
                <a:ln w="7938">
                  <a:solidFill>
                    <a:srgbClr val="00E0C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0" name="Line 8">
                  <a:extLst>
                    <a:ext uri="{FF2B5EF4-FFF2-40B4-BE49-F238E27FC236}">
                      <a16:creationId xmlns:a16="http://schemas.microsoft.com/office/drawing/2014/main" id="{46E8DEFF-478F-4A99-A0D8-D979069A04E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077" y="2158"/>
                  <a:ext cx="246" cy="83"/>
                </a:xfrm>
                <a:prstGeom prst="line">
                  <a:avLst/>
                </a:prstGeom>
                <a:noFill/>
                <a:ln w="7938">
                  <a:solidFill>
                    <a:srgbClr val="00E0C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1" name="Line 9">
                  <a:extLst>
                    <a:ext uri="{FF2B5EF4-FFF2-40B4-BE49-F238E27FC236}">
                      <a16:creationId xmlns:a16="http://schemas.microsoft.com/office/drawing/2014/main" id="{5E05248D-8644-4835-8C03-7F31DC40D7E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935" y="2133"/>
                  <a:ext cx="241" cy="268"/>
                </a:xfrm>
                <a:prstGeom prst="line">
                  <a:avLst/>
                </a:prstGeom>
                <a:noFill/>
                <a:ln w="7938">
                  <a:solidFill>
                    <a:srgbClr val="00E0C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2" name="Line 10">
                  <a:extLst>
                    <a:ext uri="{FF2B5EF4-FFF2-40B4-BE49-F238E27FC236}">
                      <a16:creationId xmlns:a16="http://schemas.microsoft.com/office/drawing/2014/main" id="{1FBEEABA-5C63-4020-ACE2-0D8F22A74E5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943" y="2194"/>
                  <a:ext cx="141" cy="302"/>
                </a:xfrm>
                <a:prstGeom prst="line">
                  <a:avLst/>
                </a:prstGeom>
                <a:noFill/>
                <a:ln w="7938">
                  <a:solidFill>
                    <a:srgbClr val="00E0C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3" name="Line 11">
                  <a:extLst>
                    <a:ext uri="{FF2B5EF4-FFF2-40B4-BE49-F238E27FC236}">
                      <a16:creationId xmlns:a16="http://schemas.microsoft.com/office/drawing/2014/main" id="{40085235-25B7-422F-9AD9-F1A670F4FAD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912" y="2225"/>
                  <a:ext cx="56" cy="179"/>
                </a:xfrm>
                <a:prstGeom prst="line">
                  <a:avLst/>
                </a:prstGeom>
                <a:noFill/>
                <a:ln w="7938">
                  <a:solidFill>
                    <a:srgbClr val="00E0C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4" name="Line 12">
                  <a:extLst>
                    <a:ext uri="{FF2B5EF4-FFF2-40B4-BE49-F238E27FC236}">
                      <a16:creationId xmlns:a16="http://schemas.microsoft.com/office/drawing/2014/main" id="{165A755C-6E8A-40F9-A0CE-68CDC39E303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1665" y="2142"/>
                  <a:ext cx="144" cy="127"/>
                </a:xfrm>
                <a:prstGeom prst="line">
                  <a:avLst/>
                </a:prstGeom>
                <a:noFill/>
                <a:ln w="7938">
                  <a:solidFill>
                    <a:srgbClr val="00E0C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5" name="Line 13">
                  <a:extLst>
                    <a:ext uri="{FF2B5EF4-FFF2-40B4-BE49-F238E27FC236}">
                      <a16:creationId xmlns:a16="http://schemas.microsoft.com/office/drawing/2014/main" id="{9006B8EB-F183-466A-91E5-1968411A0B8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1485" y="2102"/>
                  <a:ext cx="346" cy="167"/>
                </a:xfrm>
                <a:prstGeom prst="line">
                  <a:avLst/>
                </a:prstGeom>
                <a:noFill/>
                <a:ln w="7938">
                  <a:solidFill>
                    <a:srgbClr val="00E0C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6" name="Freeform 14">
                  <a:extLst>
                    <a:ext uri="{FF2B5EF4-FFF2-40B4-BE49-F238E27FC236}">
                      <a16:creationId xmlns:a16="http://schemas.microsoft.com/office/drawing/2014/main" id="{688D13B5-6E66-4030-A0AE-49740F1C095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72" y="1336"/>
                  <a:ext cx="773" cy="862"/>
                </a:xfrm>
                <a:custGeom>
                  <a:avLst/>
                  <a:gdLst>
                    <a:gd name="T0" fmla="*/ 899 w 1546"/>
                    <a:gd name="T1" fmla="*/ 0 h 1726"/>
                    <a:gd name="T2" fmla="*/ 742 w 1546"/>
                    <a:gd name="T3" fmla="*/ 76 h 1726"/>
                    <a:gd name="T4" fmla="*/ 586 w 1546"/>
                    <a:gd name="T5" fmla="*/ 180 h 1726"/>
                    <a:gd name="T6" fmla="*/ 438 w 1546"/>
                    <a:gd name="T7" fmla="*/ 312 h 1726"/>
                    <a:gd name="T8" fmla="*/ 293 w 1546"/>
                    <a:gd name="T9" fmla="*/ 464 h 1726"/>
                    <a:gd name="T10" fmla="*/ 189 w 1546"/>
                    <a:gd name="T11" fmla="*/ 601 h 1726"/>
                    <a:gd name="T12" fmla="*/ 138 w 1546"/>
                    <a:gd name="T13" fmla="*/ 690 h 1726"/>
                    <a:gd name="T14" fmla="*/ 67 w 1546"/>
                    <a:gd name="T15" fmla="*/ 853 h 1726"/>
                    <a:gd name="T16" fmla="*/ 24 w 1546"/>
                    <a:gd name="T17" fmla="*/ 1001 h 1726"/>
                    <a:gd name="T18" fmla="*/ 0 w 1546"/>
                    <a:gd name="T19" fmla="*/ 1140 h 1726"/>
                    <a:gd name="T20" fmla="*/ 16 w 1546"/>
                    <a:gd name="T21" fmla="*/ 1295 h 1726"/>
                    <a:gd name="T22" fmla="*/ 76 w 1546"/>
                    <a:gd name="T23" fmla="*/ 1406 h 1726"/>
                    <a:gd name="T24" fmla="*/ 154 w 1546"/>
                    <a:gd name="T25" fmla="*/ 1493 h 1726"/>
                    <a:gd name="T26" fmla="*/ 224 w 1546"/>
                    <a:gd name="T27" fmla="*/ 1554 h 1726"/>
                    <a:gd name="T28" fmla="*/ 361 w 1546"/>
                    <a:gd name="T29" fmla="*/ 1639 h 1726"/>
                    <a:gd name="T30" fmla="*/ 482 w 1546"/>
                    <a:gd name="T31" fmla="*/ 1683 h 1726"/>
                    <a:gd name="T32" fmla="*/ 630 w 1546"/>
                    <a:gd name="T33" fmla="*/ 1717 h 1726"/>
                    <a:gd name="T34" fmla="*/ 872 w 1546"/>
                    <a:gd name="T35" fmla="*/ 1726 h 1726"/>
                    <a:gd name="T36" fmla="*/ 1200 w 1546"/>
                    <a:gd name="T37" fmla="*/ 1683 h 1726"/>
                    <a:gd name="T38" fmla="*/ 1363 w 1546"/>
                    <a:gd name="T39" fmla="*/ 1613 h 1726"/>
                    <a:gd name="T40" fmla="*/ 1546 w 1546"/>
                    <a:gd name="T41" fmla="*/ 1458 h 17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546" h="1726">
                      <a:moveTo>
                        <a:pt x="899" y="0"/>
                      </a:moveTo>
                      <a:lnTo>
                        <a:pt x="742" y="76"/>
                      </a:lnTo>
                      <a:lnTo>
                        <a:pt x="586" y="180"/>
                      </a:lnTo>
                      <a:lnTo>
                        <a:pt x="438" y="312"/>
                      </a:lnTo>
                      <a:lnTo>
                        <a:pt x="293" y="464"/>
                      </a:lnTo>
                      <a:lnTo>
                        <a:pt x="189" y="601"/>
                      </a:lnTo>
                      <a:lnTo>
                        <a:pt x="138" y="690"/>
                      </a:lnTo>
                      <a:lnTo>
                        <a:pt x="67" y="853"/>
                      </a:lnTo>
                      <a:lnTo>
                        <a:pt x="24" y="1001"/>
                      </a:lnTo>
                      <a:lnTo>
                        <a:pt x="0" y="1140"/>
                      </a:lnTo>
                      <a:lnTo>
                        <a:pt x="16" y="1295"/>
                      </a:lnTo>
                      <a:lnTo>
                        <a:pt x="76" y="1406"/>
                      </a:lnTo>
                      <a:lnTo>
                        <a:pt x="154" y="1493"/>
                      </a:lnTo>
                      <a:lnTo>
                        <a:pt x="224" y="1554"/>
                      </a:lnTo>
                      <a:lnTo>
                        <a:pt x="361" y="1639"/>
                      </a:lnTo>
                      <a:lnTo>
                        <a:pt x="482" y="1683"/>
                      </a:lnTo>
                      <a:lnTo>
                        <a:pt x="630" y="1717"/>
                      </a:lnTo>
                      <a:lnTo>
                        <a:pt x="872" y="1726"/>
                      </a:lnTo>
                      <a:lnTo>
                        <a:pt x="1200" y="1683"/>
                      </a:lnTo>
                      <a:lnTo>
                        <a:pt x="1363" y="1613"/>
                      </a:lnTo>
                      <a:lnTo>
                        <a:pt x="1546" y="1458"/>
                      </a:lnTo>
                    </a:path>
                  </a:pathLst>
                </a:custGeom>
                <a:noFill/>
                <a:ln w="7938">
                  <a:solidFill>
                    <a:srgbClr val="00E0C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7" name="Freeform 15">
                  <a:extLst>
                    <a:ext uri="{FF2B5EF4-FFF2-40B4-BE49-F238E27FC236}">
                      <a16:creationId xmlns:a16="http://schemas.microsoft.com/office/drawing/2014/main" id="{BD17EFEE-5EF7-4989-8475-A3653C26F7D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59" y="1248"/>
                  <a:ext cx="777" cy="807"/>
                </a:xfrm>
                <a:custGeom>
                  <a:avLst/>
                  <a:gdLst>
                    <a:gd name="T0" fmla="*/ 904 w 1553"/>
                    <a:gd name="T1" fmla="*/ 0 h 1613"/>
                    <a:gd name="T2" fmla="*/ 746 w 1553"/>
                    <a:gd name="T3" fmla="*/ 73 h 1613"/>
                    <a:gd name="T4" fmla="*/ 589 w 1553"/>
                    <a:gd name="T5" fmla="*/ 168 h 1613"/>
                    <a:gd name="T6" fmla="*/ 439 w 1553"/>
                    <a:gd name="T7" fmla="*/ 290 h 1613"/>
                    <a:gd name="T8" fmla="*/ 296 w 1553"/>
                    <a:gd name="T9" fmla="*/ 436 h 1613"/>
                    <a:gd name="T10" fmla="*/ 190 w 1553"/>
                    <a:gd name="T11" fmla="*/ 562 h 1613"/>
                    <a:gd name="T12" fmla="*/ 136 w 1553"/>
                    <a:gd name="T13" fmla="*/ 644 h 1613"/>
                    <a:gd name="T14" fmla="*/ 67 w 1553"/>
                    <a:gd name="T15" fmla="*/ 798 h 1613"/>
                    <a:gd name="T16" fmla="*/ 26 w 1553"/>
                    <a:gd name="T17" fmla="*/ 936 h 1613"/>
                    <a:gd name="T18" fmla="*/ 0 w 1553"/>
                    <a:gd name="T19" fmla="*/ 1066 h 1613"/>
                    <a:gd name="T20" fmla="*/ 17 w 1553"/>
                    <a:gd name="T21" fmla="*/ 1213 h 1613"/>
                    <a:gd name="T22" fmla="*/ 76 w 1553"/>
                    <a:gd name="T23" fmla="*/ 1317 h 1613"/>
                    <a:gd name="T24" fmla="*/ 154 w 1553"/>
                    <a:gd name="T25" fmla="*/ 1397 h 1613"/>
                    <a:gd name="T26" fmla="*/ 224 w 1553"/>
                    <a:gd name="T27" fmla="*/ 1453 h 1613"/>
                    <a:gd name="T28" fmla="*/ 362 w 1553"/>
                    <a:gd name="T29" fmla="*/ 1534 h 1613"/>
                    <a:gd name="T30" fmla="*/ 483 w 1553"/>
                    <a:gd name="T31" fmla="*/ 1573 h 1613"/>
                    <a:gd name="T32" fmla="*/ 631 w 1553"/>
                    <a:gd name="T33" fmla="*/ 1607 h 1613"/>
                    <a:gd name="T34" fmla="*/ 878 w 1553"/>
                    <a:gd name="T35" fmla="*/ 1613 h 1613"/>
                    <a:gd name="T36" fmla="*/ 1206 w 1553"/>
                    <a:gd name="T37" fmla="*/ 1573 h 1613"/>
                    <a:gd name="T38" fmla="*/ 1372 w 1553"/>
                    <a:gd name="T39" fmla="*/ 1510 h 1613"/>
                    <a:gd name="T40" fmla="*/ 1553 w 1553"/>
                    <a:gd name="T41" fmla="*/ 1365 h 16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553" h="1613">
                      <a:moveTo>
                        <a:pt x="904" y="0"/>
                      </a:moveTo>
                      <a:lnTo>
                        <a:pt x="746" y="73"/>
                      </a:lnTo>
                      <a:lnTo>
                        <a:pt x="589" y="168"/>
                      </a:lnTo>
                      <a:lnTo>
                        <a:pt x="439" y="290"/>
                      </a:lnTo>
                      <a:lnTo>
                        <a:pt x="296" y="436"/>
                      </a:lnTo>
                      <a:lnTo>
                        <a:pt x="190" y="562"/>
                      </a:lnTo>
                      <a:lnTo>
                        <a:pt x="136" y="644"/>
                      </a:lnTo>
                      <a:lnTo>
                        <a:pt x="67" y="798"/>
                      </a:lnTo>
                      <a:lnTo>
                        <a:pt x="26" y="936"/>
                      </a:lnTo>
                      <a:lnTo>
                        <a:pt x="0" y="1066"/>
                      </a:lnTo>
                      <a:lnTo>
                        <a:pt x="17" y="1213"/>
                      </a:lnTo>
                      <a:lnTo>
                        <a:pt x="76" y="1317"/>
                      </a:lnTo>
                      <a:lnTo>
                        <a:pt x="154" y="1397"/>
                      </a:lnTo>
                      <a:lnTo>
                        <a:pt x="224" y="1453"/>
                      </a:lnTo>
                      <a:lnTo>
                        <a:pt x="362" y="1534"/>
                      </a:lnTo>
                      <a:lnTo>
                        <a:pt x="483" y="1573"/>
                      </a:lnTo>
                      <a:lnTo>
                        <a:pt x="631" y="1607"/>
                      </a:lnTo>
                      <a:lnTo>
                        <a:pt x="878" y="1613"/>
                      </a:lnTo>
                      <a:lnTo>
                        <a:pt x="1206" y="1573"/>
                      </a:lnTo>
                      <a:lnTo>
                        <a:pt x="1372" y="1510"/>
                      </a:lnTo>
                      <a:lnTo>
                        <a:pt x="1553" y="1365"/>
                      </a:lnTo>
                    </a:path>
                  </a:pathLst>
                </a:custGeom>
                <a:noFill/>
                <a:ln w="7938">
                  <a:solidFill>
                    <a:srgbClr val="00E0C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8" name="Freeform 16">
                  <a:extLst>
                    <a:ext uri="{FF2B5EF4-FFF2-40B4-BE49-F238E27FC236}">
                      <a16:creationId xmlns:a16="http://schemas.microsoft.com/office/drawing/2014/main" id="{CF79BA03-5184-4047-8E7B-87013D7089E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80" y="1330"/>
                  <a:ext cx="582" cy="682"/>
                </a:xfrm>
                <a:custGeom>
                  <a:avLst/>
                  <a:gdLst>
                    <a:gd name="T0" fmla="*/ 674 w 1164"/>
                    <a:gd name="T1" fmla="*/ 0 h 1364"/>
                    <a:gd name="T2" fmla="*/ 555 w 1164"/>
                    <a:gd name="T3" fmla="*/ 61 h 1364"/>
                    <a:gd name="T4" fmla="*/ 442 w 1164"/>
                    <a:gd name="T5" fmla="*/ 142 h 1364"/>
                    <a:gd name="T6" fmla="*/ 331 w 1164"/>
                    <a:gd name="T7" fmla="*/ 244 h 1364"/>
                    <a:gd name="T8" fmla="*/ 220 w 1164"/>
                    <a:gd name="T9" fmla="*/ 363 h 1364"/>
                    <a:gd name="T10" fmla="*/ 142 w 1164"/>
                    <a:gd name="T11" fmla="*/ 474 h 1364"/>
                    <a:gd name="T12" fmla="*/ 102 w 1164"/>
                    <a:gd name="T13" fmla="*/ 543 h 1364"/>
                    <a:gd name="T14" fmla="*/ 51 w 1164"/>
                    <a:gd name="T15" fmla="*/ 672 h 1364"/>
                    <a:gd name="T16" fmla="*/ 19 w 1164"/>
                    <a:gd name="T17" fmla="*/ 788 h 1364"/>
                    <a:gd name="T18" fmla="*/ 0 w 1164"/>
                    <a:gd name="T19" fmla="*/ 899 h 1364"/>
                    <a:gd name="T20" fmla="*/ 12 w 1164"/>
                    <a:gd name="T21" fmla="*/ 1024 h 1364"/>
                    <a:gd name="T22" fmla="*/ 57 w 1164"/>
                    <a:gd name="T23" fmla="*/ 1110 h 1364"/>
                    <a:gd name="T24" fmla="*/ 117 w 1164"/>
                    <a:gd name="T25" fmla="*/ 1179 h 1364"/>
                    <a:gd name="T26" fmla="*/ 168 w 1164"/>
                    <a:gd name="T27" fmla="*/ 1226 h 1364"/>
                    <a:gd name="T28" fmla="*/ 272 w 1164"/>
                    <a:gd name="T29" fmla="*/ 1296 h 1364"/>
                    <a:gd name="T30" fmla="*/ 365 w 1164"/>
                    <a:gd name="T31" fmla="*/ 1330 h 1364"/>
                    <a:gd name="T32" fmla="*/ 475 w 1164"/>
                    <a:gd name="T33" fmla="*/ 1358 h 1364"/>
                    <a:gd name="T34" fmla="*/ 655 w 1164"/>
                    <a:gd name="T35" fmla="*/ 1364 h 1364"/>
                    <a:gd name="T36" fmla="*/ 904 w 1164"/>
                    <a:gd name="T37" fmla="*/ 1330 h 1364"/>
                    <a:gd name="T38" fmla="*/ 1029 w 1164"/>
                    <a:gd name="T39" fmla="*/ 1273 h 1364"/>
                    <a:gd name="T40" fmla="*/ 1164 w 1164"/>
                    <a:gd name="T41" fmla="*/ 1153 h 13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164" h="1364">
                      <a:moveTo>
                        <a:pt x="674" y="0"/>
                      </a:moveTo>
                      <a:lnTo>
                        <a:pt x="555" y="61"/>
                      </a:lnTo>
                      <a:lnTo>
                        <a:pt x="442" y="142"/>
                      </a:lnTo>
                      <a:lnTo>
                        <a:pt x="331" y="244"/>
                      </a:lnTo>
                      <a:lnTo>
                        <a:pt x="220" y="363"/>
                      </a:lnTo>
                      <a:lnTo>
                        <a:pt x="142" y="474"/>
                      </a:lnTo>
                      <a:lnTo>
                        <a:pt x="102" y="543"/>
                      </a:lnTo>
                      <a:lnTo>
                        <a:pt x="51" y="672"/>
                      </a:lnTo>
                      <a:lnTo>
                        <a:pt x="19" y="788"/>
                      </a:lnTo>
                      <a:lnTo>
                        <a:pt x="0" y="899"/>
                      </a:lnTo>
                      <a:lnTo>
                        <a:pt x="12" y="1024"/>
                      </a:lnTo>
                      <a:lnTo>
                        <a:pt x="57" y="1110"/>
                      </a:lnTo>
                      <a:lnTo>
                        <a:pt x="117" y="1179"/>
                      </a:lnTo>
                      <a:lnTo>
                        <a:pt x="168" y="1226"/>
                      </a:lnTo>
                      <a:lnTo>
                        <a:pt x="272" y="1296"/>
                      </a:lnTo>
                      <a:lnTo>
                        <a:pt x="365" y="1330"/>
                      </a:lnTo>
                      <a:lnTo>
                        <a:pt x="475" y="1358"/>
                      </a:lnTo>
                      <a:lnTo>
                        <a:pt x="655" y="1364"/>
                      </a:lnTo>
                      <a:lnTo>
                        <a:pt x="904" y="1330"/>
                      </a:lnTo>
                      <a:lnTo>
                        <a:pt x="1029" y="1273"/>
                      </a:lnTo>
                      <a:lnTo>
                        <a:pt x="1164" y="1153"/>
                      </a:lnTo>
                    </a:path>
                  </a:pathLst>
                </a:custGeom>
                <a:noFill/>
                <a:ln w="7938">
                  <a:solidFill>
                    <a:srgbClr val="00E0C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97" name="Line 17">
                <a:extLst>
                  <a:ext uri="{FF2B5EF4-FFF2-40B4-BE49-F238E27FC236}">
                    <a16:creationId xmlns:a16="http://schemas.microsoft.com/office/drawing/2014/main" id="{D8533CDF-B2BA-4DA3-9772-752FBD1C04B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83" y="2021"/>
                <a:ext cx="1436" cy="1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31" name="Group 18">
              <a:extLst>
                <a:ext uri="{FF2B5EF4-FFF2-40B4-BE49-F238E27FC236}">
                  <a16:creationId xmlns:a16="http://schemas.microsoft.com/office/drawing/2014/main" id="{A2C494E5-4967-47D2-A4F4-2B47E03DAFD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51" y="988"/>
              <a:ext cx="815" cy="1095"/>
              <a:chOff x="1251" y="988"/>
              <a:chExt cx="815" cy="1095"/>
            </a:xfrm>
          </p:grpSpPr>
          <p:grpSp>
            <p:nvGrpSpPr>
              <p:cNvPr id="32" name="Group 19">
                <a:extLst>
                  <a:ext uri="{FF2B5EF4-FFF2-40B4-BE49-F238E27FC236}">
                    <a16:creationId xmlns:a16="http://schemas.microsoft.com/office/drawing/2014/main" id="{9EDC0D13-352A-44C4-9E33-B0F7781EFA5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32" y="1360"/>
                <a:ext cx="580" cy="485"/>
                <a:chOff x="1432" y="1360"/>
                <a:chExt cx="580" cy="485"/>
              </a:xfrm>
            </p:grpSpPr>
            <p:sp>
              <p:nvSpPr>
                <p:cNvPr id="86" name="Freeform 20">
                  <a:extLst>
                    <a:ext uri="{FF2B5EF4-FFF2-40B4-BE49-F238E27FC236}">
                      <a16:creationId xmlns:a16="http://schemas.microsoft.com/office/drawing/2014/main" id="{43C2A210-A0BD-4FF0-A89F-8FDA4775602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432" y="1360"/>
                  <a:ext cx="377" cy="302"/>
                </a:xfrm>
                <a:custGeom>
                  <a:avLst/>
                  <a:gdLst>
                    <a:gd name="T0" fmla="*/ 517 w 753"/>
                    <a:gd name="T1" fmla="*/ 239 h 603"/>
                    <a:gd name="T2" fmla="*/ 623 w 753"/>
                    <a:gd name="T3" fmla="*/ 288 h 603"/>
                    <a:gd name="T4" fmla="*/ 654 w 753"/>
                    <a:gd name="T5" fmla="*/ 332 h 603"/>
                    <a:gd name="T6" fmla="*/ 678 w 753"/>
                    <a:gd name="T7" fmla="*/ 445 h 603"/>
                    <a:gd name="T8" fmla="*/ 719 w 753"/>
                    <a:gd name="T9" fmla="*/ 527 h 603"/>
                    <a:gd name="T10" fmla="*/ 753 w 753"/>
                    <a:gd name="T11" fmla="*/ 603 h 603"/>
                    <a:gd name="T12" fmla="*/ 671 w 753"/>
                    <a:gd name="T13" fmla="*/ 535 h 603"/>
                    <a:gd name="T14" fmla="*/ 605 w 753"/>
                    <a:gd name="T15" fmla="*/ 501 h 603"/>
                    <a:gd name="T16" fmla="*/ 510 w 753"/>
                    <a:gd name="T17" fmla="*/ 432 h 603"/>
                    <a:gd name="T18" fmla="*/ 472 w 753"/>
                    <a:gd name="T19" fmla="*/ 366 h 603"/>
                    <a:gd name="T20" fmla="*/ 448 w 753"/>
                    <a:gd name="T21" fmla="*/ 272 h 603"/>
                    <a:gd name="T22" fmla="*/ 105 w 753"/>
                    <a:gd name="T23" fmla="*/ 133 h 603"/>
                    <a:gd name="T24" fmla="*/ 0 w 753"/>
                    <a:gd name="T25" fmla="*/ 4 h 603"/>
                    <a:gd name="T26" fmla="*/ 51 w 753"/>
                    <a:gd name="T27" fmla="*/ 0 h 603"/>
                    <a:gd name="T28" fmla="*/ 164 w 753"/>
                    <a:gd name="T29" fmla="*/ 41 h 603"/>
                    <a:gd name="T30" fmla="*/ 517 w 753"/>
                    <a:gd name="T31" fmla="*/ 239 h 6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753" h="603">
                      <a:moveTo>
                        <a:pt x="517" y="239"/>
                      </a:moveTo>
                      <a:lnTo>
                        <a:pt x="623" y="288"/>
                      </a:lnTo>
                      <a:lnTo>
                        <a:pt x="654" y="332"/>
                      </a:lnTo>
                      <a:lnTo>
                        <a:pt x="678" y="445"/>
                      </a:lnTo>
                      <a:lnTo>
                        <a:pt x="719" y="527"/>
                      </a:lnTo>
                      <a:lnTo>
                        <a:pt x="753" y="603"/>
                      </a:lnTo>
                      <a:lnTo>
                        <a:pt x="671" y="535"/>
                      </a:lnTo>
                      <a:lnTo>
                        <a:pt x="605" y="501"/>
                      </a:lnTo>
                      <a:lnTo>
                        <a:pt x="510" y="432"/>
                      </a:lnTo>
                      <a:lnTo>
                        <a:pt x="472" y="366"/>
                      </a:lnTo>
                      <a:lnTo>
                        <a:pt x="448" y="272"/>
                      </a:lnTo>
                      <a:lnTo>
                        <a:pt x="105" y="133"/>
                      </a:lnTo>
                      <a:lnTo>
                        <a:pt x="0" y="4"/>
                      </a:lnTo>
                      <a:lnTo>
                        <a:pt x="51" y="0"/>
                      </a:lnTo>
                      <a:lnTo>
                        <a:pt x="164" y="41"/>
                      </a:lnTo>
                      <a:lnTo>
                        <a:pt x="517" y="239"/>
                      </a:lnTo>
                      <a:close/>
                    </a:path>
                  </a:pathLst>
                </a:custGeom>
                <a:solidFill>
                  <a:srgbClr val="E040A0"/>
                </a:solidFill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87" name="Group 21">
                  <a:extLst>
                    <a:ext uri="{FF2B5EF4-FFF2-40B4-BE49-F238E27FC236}">
                      <a16:creationId xmlns:a16="http://schemas.microsoft.com/office/drawing/2014/main" id="{2F72CE35-F715-43F9-9740-107CFC45EE3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702" y="1533"/>
                  <a:ext cx="310" cy="312"/>
                  <a:chOff x="1702" y="1533"/>
                  <a:chExt cx="310" cy="312"/>
                </a:xfrm>
              </p:grpSpPr>
              <p:sp>
                <p:nvSpPr>
                  <p:cNvPr id="88" name="Freeform 22">
                    <a:extLst>
                      <a:ext uri="{FF2B5EF4-FFF2-40B4-BE49-F238E27FC236}">
                        <a16:creationId xmlns:a16="http://schemas.microsoft.com/office/drawing/2014/main" id="{D30FB050-7A5F-4DFA-A5AF-3BA40087B26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702" y="1533"/>
                    <a:ext cx="310" cy="312"/>
                  </a:xfrm>
                  <a:custGeom>
                    <a:avLst/>
                    <a:gdLst>
                      <a:gd name="T0" fmla="*/ 0 w 622"/>
                      <a:gd name="T1" fmla="*/ 505 h 622"/>
                      <a:gd name="T2" fmla="*/ 84 w 622"/>
                      <a:gd name="T3" fmla="*/ 470 h 622"/>
                      <a:gd name="T4" fmla="*/ 107 w 622"/>
                      <a:gd name="T5" fmla="*/ 416 h 622"/>
                      <a:gd name="T6" fmla="*/ 128 w 622"/>
                      <a:gd name="T7" fmla="*/ 366 h 622"/>
                      <a:gd name="T8" fmla="*/ 131 w 622"/>
                      <a:gd name="T9" fmla="*/ 304 h 622"/>
                      <a:gd name="T10" fmla="*/ 115 w 622"/>
                      <a:gd name="T11" fmla="*/ 227 h 622"/>
                      <a:gd name="T12" fmla="*/ 100 w 622"/>
                      <a:gd name="T13" fmla="*/ 146 h 622"/>
                      <a:gd name="T14" fmla="*/ 122 w 622"/>
                      <a:gd name="T15" fmla="*/ 131 h 622"/>
                      <a:gd name="T16" fmla="*/ 150 w 622"/>
                      <a:gd name="T17" fmla="*/ 128 h 622"/>
                      <a:gd name="T18" fmla="*/ 183 w 622"/>
                      <a:gd name="T19" fmla="*/ 146 h 622"/>
                      <a:gd name="T20" fmla="*/ 217 w 622"/>
                      <a:gd name="T21" fmla="*/ 190 h 622"/>
                      <a:gd name="T22" fmla="*/ 255 w 622"/>
                      <a:gd name="T23" fmla="*/ 282 h 622"/>
                      <a:gd name="T24" fmla="*/ 289 w 622"/>
                      <a:gd name="T25" fmla="*/ 205 h 622"/>
                      <a:gd name="T26" fmla="*/ 340 w 622"/>
                      <a:gd name="T27" fmla="*/ 143 h 622"/>
                      <a:gd name="T28" fmla="*/ 390 w 622"/>
                      <a:gd name="T29" fmla="*/ 104 h 622"/>
                      <a:gd name="T30" fmla="*/ 459 w 622"/>
                      <a:gd name="T31" fmla="*/ 42 h 622"/>
                      <a:gd name="T32" fmla="*/ 510 w 622"/>
                      <a:gd name="T33" fmla="*/ 3 h 622"/>
                      <a:gd name="T34" fmla="*/ 544 w 622"/>
                      <a:gd name="T35" fmla="*/ 0 h 622"/>
                      <a:gd name="T36" fmla="*/ 566 w 622"/>
                      <a:gd name="T37" fmla="*/ 20 h 622"/>
                      <a:gd name="T38" fmla="*/ 556 w 622"/>
                      <a:gd name="T39" fmla="*/ 51 h 622"/>
                      <a:gd name="T40" fmla="*/ 526 w 622"/>
                      <a:gd name="T41" fmla="*/ 104 h 622"/>
                      <a:gd name="T42" fmla="*/ 484 w 622"/>
                      <a:gd name="T43" fmla="*/ 168 h 622"/>
                      <a:gd name="T44" fmla="*/ 430 w 622"/>
                      <a:gd name="T45" fmla="*/ 235 h 622"/>
                      <a:gd name="T46" fmla="*/ 504 w 622"/>
                      <a:gd name="T47" fmla="*/ 218 h 622"/>
                      <a:gd name="T48" fmla="*/ 564 w 622"/>
                      <a:gd name="T49" fmla="*/ 219 h 622"/>
                      <a:gd name="T50" fmla="*/ 595 w 622"/>
                      <a:gd name="T51" fmla="*/ 235 h 622"/>
                      <a:gd name="T52" fmla="*/ 595 w 622"/>
                      <a:gd name="T53" fmla="*/ 268 h 622"/>
                      <a:gd name="T54" fmla="*/ 579 w 622"/>
                      <a:gd name="T55" fmla="*/ 297 h 622"/>
                      <a:gd name="T56" fmla="*/ 548 w 622"/>
                      <a:gd name="T57" fmla="*/ 328 h 622"/>
                      <a:gd name="T58" fmla="*/ 497 w 622"/>
                      <a:gd name="T59" fmla="*/ 345 h 622"/>
                      <a:gd name="T60" fmla="*/ 556 w 622"/>
                      <a:gd name="T61" fmla="*/ 341 h 622"/>
                      <a:gd name="T62" fmla="*/ 604 w 622"/>
                      <a:gd name="T63" fmla="*/ 356 h 622"/>
                      <a:gd name="T64" fmla="*/ 622 w 622"/>
                      <a:gd name="T65" fmla="*/ 397 h 622"/>
                      <a:gd name="T66" fmla="*/ 606 w 622"/>
                      <a:gd name="T67" fmla="*/ 430 h 622"/>
                      <a:gd name="T68" fmla="*/ 567 w 622"/>
                      <a:gd name="T69" fmla="*/ 448 h 622"/>
                      <a:gd name="T70" fmla="*/ 468 w 622"/>
                      <a:gd name="T71" fmla="*/ 442 h 622"/>
                      <a:gd name="T72" fmla="*/ 516 w 622"/>
                      <a:gd name="T73" fmla="*/ 460 h 622"/>
                      <a:gd name="T74" fmla="*/ 540 w 622"/>
                      <a:gd name="T75" fmla="*/ 479 h 622"/>
                      <a:gd name="T76" fmla="*/ 557 w 622"/>
                      <a:gd name="T77" fmla="*/ 505 h 622"/>
                      <a:gd name="T78" fmla="*/ 551 w 622"/>
                      <a:gd name="T79" fmla="*/ 545 h 622"/>
                      <a:gd name="T80" fmla="*/ 522 w 622"/>
                      <a:gd name="T81" fmla="*/ 568 h 622"/>
                      <a:gd name="T82" fmla="*/ 490 w 622"/>
                      <a:gd name="T83" fmla="*/ 567 h 622"/>
                      <a:gd name="T84" fmla="*/ 446 w 622"/>
                      <a:gd name="T85" fmla="*/ 553 h 622"/>
                      <a:gd name="T86" fmla="*/ 403 w 622"/>
                      <a:gd name="T87" fmla="*/ 531 h 622"/>
                      <a:gd name="T88" fmla="*/ 377 w 622"/>
                      <a:gd name="T89" fmla="*/ 571 h 622"/>
                      <a:gd name="T90" fmla="*/ 349 w 622"/>
                      <a:gd name="T91" fmla="*/ 600 h 622"/>
                      <a:gd name="T92" fmla="*/ 317 w 622"/>
                      <a:gd name="T93" fmla="*/ 615 h 622"/>
                      <a:gd name="T94" fmla="*/ 276 w 622"/>
                      <a:gd name="T95" fmla="*/ 622 h 622"/>
                      <a:gd name="T96" fmla="*/ 104 w 622"/>
                      <a:gd name="T97" fmla="*/ 580 h 622"/>
                      <a:gd name="T98" fmla="*/ 0 w 622"/>
                      <a:gd name="T99" fmla="*/ 505 h 62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</a:cxnLst>
                    <a:rect l="0" t="0" r="r" b="b"/>
                    <a:pathLst>
                      <a:path w="622" h="622">
                        <a:moveTo>
                          <a:pt x="0" y="505"/>
                        </a:moveTo>
                        <a:lnTo>
                          <a:pt x="84" y="470"/>
                        </a:lnTo>
                        <a:lnTo>
                          <a:pt x="107" y="416"/>
                        </a:lnTo>
                        <a:lnTo>
                          <a:pt x="128" y="366"/>
                        </a:lnTo>
                        <a:lnTo>
                          <a:pt x="131" y="304"/>
                        </a:lnTo>
                        <a:lnTo>
                          <a:pt x="115" y="227"/>
                        </a:lnTo>
                        <a:lnTo>
                          <a:pt x="100" y="146"/>
                        </a:lnTo>
                        <a:lnTo>
                          <a:pt x="122" y="131"/>
                        </a:lnTo>
                        <a:lnTo>
                          <a:pt x="150" y="128"/>
                        </a:lnTo>
                        <a:lnTo>
                          <a:pt x="183" y="146"/>
                        </a:lnTo>
                        <a:lnTo>
                          <a:pt x="217" y="190"/>
                        </a:lnTo>
                        <a:lnTo>
                          <a:pt x="255" y="282"/>
                        </a:lnTo>
                        <a:lnTo>
                          <a:pt x="289" y="205"/>
                        </a:lnTo>
                        <a:lnTo>
                          <a:pt x="340" y="143"/>
                        </a:lnTo>
                        <a:lnTo>
                          <a:pt x="390" y="104"/>
                        </a:lnTo>
                        <a:lnTo>
                          <a:pt x="459" y="42"/>
                        </a:lnTo>
                        <a:lnTo>
                          <a:pt x="510" y="3"/>
                        </a:lnTo>
                        <a:lnTo>
                          <a:pt x="544" y="0"/>
                        </a:lnTo>
                        <a:lnTo>
                          <a:pt x="566" y="20"/>
                        </a:lnTo>
                        <a:lnTo>
                          <a:pt x="556" y="51"/>
                        </a:lnTo>
                        <a:lnTo>
                          <a:pt x="526" y="104"/>
                        </a:lnTo>
                        <a:lnTo>
                          <a:pt x="484" y="168"/>
                        </a:lnTo>
                        <a:lnTo>
                          <a:pt x="430" y="235"/>
                        </a:lnTo>
                        <a:lnTo>
                          <a:pt x="504" y="218"/>
                        </a:lnTo>
                        <a:lnTo>
                          <a:pt x="564" y="219"/>
                        </a:lnTo>
                        <a:lnTo>
                          <a:pt x="595" y="235"/>
                        </a:lnTo>
                        <a:lnTo>
                          <a:pt x="595" y="268"/>
                        </a:lnTo>
                        <a:lnTo>
                          <a:pt x="579" y="297"/>
                        </a:lnTo>
                        <a:lnTo>
                          <a:pt x="548" y="328"/>
                        </a:lnTo>
                        <a:lnTo>
                          <a:pt x="497" y="345"/>
                        </a:lnTo>
                        <a:lnTo>
                          <a:pt x="556" y="341"/>
                        </a:lnTo>
                        <a:lnTo>
                          <a:pt x="604" y="356"/>
                        </a:lnTo>
                        <a:lnTo>
                          <a:pt x="622" y="397"/>
                        </a:lnTo>
                        <a:lnTo>
                          <a:pt x="606" y="430"/>
                        </a:lnTo>
                        <a:lnTo>
                          <a:pt x="567" y="448"/>
                        </a:lnTo>
                        <a:lnTo>
                          <a:pt x="468" y="442"/>
                        </a:lnTo>
                        <a:lnTo>
                          <a:pt x="516" y="460"/>
                        </a:lnTo>
                        <a:lnTo>
                          <a:pt x="540" y="479"/>
                        </a:lnTo>
                        <a:lnTo>
                          <a:pt x="557" y="505"/>
                        </a:lnTo>
                        <a:lnTo>
                          <a:pt x="551" y="545"/>
                        </a:lnTo>
                        <a:lnTo>
                          <a:pt x="522" y="568"/>
                        </a:lnTo>
                        <a:lnTo>
                          <a:pt x="490" y="567"/>
                        </a:lnTo>
                        <a:lnTo>
                          <a:pt x="446" y="553"/>
                        </a:lnTo>
                        <a:lnTo>
                          <a:pt x="403" y="531"/>
                        </a:lnTo>
                        <a:lnTo>
                          <a:pt x="377" y="571"/>
                        </a:lnTo>
                        <a:lnTo>
                          <a:pt x="349" y="600"/>
                        </a:lnTo>
                        <a:lnTo>
                          <a:pt x="317" y="615"/>
                        </a:lnTo>
                        <a:lnTo>
                          <a:pt x="276" y="622"/>
                        </a:lnTo>
                        <a:lnTo>
                          <a:pt x="104" y="580"/>
                        </a:lnTo>
                        <a:lnTo>
                          <a:pt x="0" y="505"/>
                        </a:lnTo>
                        <a:close/>
                      </a:path>
                    </a:pathLst>
                  </a:custGeom>
                  <a:solidFill>
                    <a:srgbClr val="E0A080"/>
                  </a:solidFill>
                  <a:ln w="7938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89" name="Group 23">
                    <a:extLst>
                      <a:ext uri="{FF2B5EF4-FFF2-40B4-BE49-F238E27FC236}">
                        <a16:creationId xmlns:a16="http://schemas.microsoft.com/office/drawing/2014/main" id="{051536B1-F417-4941-A79F-500AB3310B87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1744" y="1666"/>
                    <a:ext cx="216" cy="157"/>
                    <a:chOff x="1744" y="1666"/>
                    <a:chExt cx="216" cy="157"/>
                  </a:xfrm>
                </p:grpSpPr>
                <p:sp>
                  <p:nvSpPr>
                    <p:cNvPr id="90" name="Freeform 24">
                      <a:extLst>
                        <a:ext uri="{FF2B5EF4-FFF2-40B4-BE49-F238E27FC236}">
                          <a16:creationId xmlns:a16="http://schemas.microsoft.com/office/drawing/2014/main" id="{306A168C-EE01-48C5-B800-B3CBF422BE01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889" y="1667"/>
                      <a:ext cx="71" cy="45"/>
                    </a:xfrm>
                    <a:custGeom>
                      <a:avLst/>
                      <a:gdLst>
                        <a:gd name="T0" fmla="*/ 141 w 141"/>
                        <a:gd name="T1" fmla="*/ 79 h 89"/>
                        <a:gd name="T2" fmla="*/ 88 w 141"/>
                        <a:gd name="T3" fmla="*/ 89 h 89"/>
                        <a:gd name="T4" fmla="*/ 44 w 141"/>
                        <a:gd name="T5" fmla="*/ 86 h 89"/>
                        <a:gd name="T6" fmla="*/ 14 w 141"/>
                        <a:gd name="T7" fmla="*/ 71 h 89"/>
                        <a:gd name="T8" fmla="*/ 0 w 141"/>
                        <a:gd name="T9" fmla="*/ 45 h 89"/>
                        <a:gd name="T10" fmla="*/ 9 w 141"/>
                        <a:gd name="T11" fmla="*/ 17 h 89"/>
                        <a:gd name="T12" fmla="*/ 39 w 141"/>
                        <a:gd name="T13" fmla="*/ 0 h 8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</a:cxnLst>
                      <a:rect l="0" t="0" r="r" b="b"/>
                      <a:pathLst>
                        <a:path w="141" h="89">
                          <a:moveTo>
                            <a:pt x="141" y="79"/>
                          </a:moveTo>
                          <a:lnTo>
                            <a:pt x="88" y="89"/>
                          </a:lnTo>
                          <a:lnTo>
                            <a:pt x="44" y="86"/>
                          </a:lnTo>
                          <a:lnTo>
                            <a:pt x="14" y="71"/>
                          </a:lnTo>
                          <a:lnTo>
                            <a:pt x="0" y="45"/>
                          </a:lnTo>
                          <a:lnTo>
                            <a:pt x="9" y="17"/>
                          </a:lnTo>
                          <a:lnTo>
                            <a:pt x="39" y="0"/>
                          </a:lnTo>
                        </a:path>
                      </a:pathLst>
                    </a:custGeom>
                    <a:noFill/>
                    <a:ln w="7938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91" name="Freeform 25">
                      <a:extLst>
                        <a:ext uri="{FF2B5EF4-FFF2-40B4-BE49-F238E27FC236}">
                          <a16:creationId xmlns:a16="http://schemas.microsoft.com/office/drawing/2014/main" id="{D03F6BE0-8043-439E-A9C0-C8FE9A923877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877" y="1712"/>
                      <a:ext cx="75" cy="47"/>
                    </a:xfrm>
                    <a:custGeom>
                      <a:avLst/>
                      <a:gdLst>
                        <a:gd name="T0" fmla="*/ 150 w 150"/>
                        <a:gd name="T1" fmla="*/ 91 h 94"/>
                        <a:gd name="T2" fmla="*/ 98 w 150"/>
                        <a:gd name="T3" fmla="*/ 94 h 94"/>
                        <a:gd name="T4" fmla="*/ 51 w 150"/>
                        <a:gd name="T5" fmla="*/ 88 h 94"/>
                        <a:gd name="T6" fmla="*/ 19 w 150"/>
                        <a:gd name="T7" fmla="*/ 75 h 94"/>
                        <a:gd name="T8" fmla="*/ 0 w 150"/>
                        <a:gd name="T9" fmla="*/ 48 h 94"/>
                        <a:gd name="T10" fmla="*/ 7 w 150"/>
                        <a:gd name="T11" fmla="*/ 25 h 94"/>
                        <a:gd name="T12" fmla="*/ 30 w 150"/>
                        <a:gd name="T13" fmla="*/ 0 h 9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</a:cxnLst>
                      <a:rect l="0" t="0" r="r" b="b"/>
                      <a:pathLst>
                        <a:path w="150" h="94">
                          <a:moveTo>
                            <a:pt x="150" y="91"/>
                          </a:moveTo>
                          <a:lnTo>
                            <a:pt x="98" y="94"/>
                          </a:lnTo>
                          <a:lnTo>
                            <a:pt x="51" y="88"/>
                          </a:lnTo>
                          <a:lnTo>
                            <a:pt x="19" y="75"/>
                          </a:lnTo>
                          <a:lnTo>
                            <a:pt x="0" y="48"/>
                          </a:lnTo>
                          <a:lnTo>
                            <a:pt x="7" y="25"/>
                          </a:lnTo>
                          <a:lnTo>
                            <a:pt x="30" y="0"/>
                          </a:lnTo>
                        </a:path>
                      </a:pathLst>
                    </a:custGeom>
                    <a:noFill/>
                    <a:ln w="7938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92" name="Freeform 26">
                      <a:extLst>
                        <a:ext uri="{FF2B5EF4-FFF2-40B4-BE49-F238E27FC236}">
                          <a16:creationId xmlns:a16="http://schemas.microsoft.com/office/drawing/2014/main" id="{817E6867-1569-4CE3-8747-0FC03EFF1186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854" y="1745"/>
                      <a:ext cx="48" cy="57"/>
                    </a:xfrm>
                    <a:custGeom>
                      <a:avLst/>
                      <a:gdLst>
                        <a:gd name="T0" fmla="*/ 97 w 97"/>
                        <a:gd name="T1" fmla="*/ 114 h 114"/>
                        <a:gd name="T2" fmla="*/ 48 w 97"/>
                        <a:gd name="T3" fmla="*/ 95 h 114"/>
                        <a:gd name="T4" fmla="*/ 19 w 97"/>
                        <a:gd name="T5" fmla="*/ 73 h 114"/>
                        <a:gd name="T6" fmla="*/ 0 w 97"/>
                        <a:gd name="T7" fmla="*/ 41 h 114"/>
                        <a:gd name="T8" fmla="*/ 10 w 97"/>
                        <a:gd name="T9" fmla="*/ 10 h 114"/>
                        <a:gd name="T10" fmla="*/ 34 w 97"/>
                        <a:gd name="T11" fmla="*/ 0 h 11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</a:cxnLst>
                      <a:rect l="0" t="0" r="r" b="b"/>
                      <a:pathLst>
                        <a:path w="97" h="114">
                          <a:moveTo>
                            <a:pt x="97" y="114"/>
                          </a:moveTo>
                          <a:lnTo>
                            <a:pt x="48" y="95"/>
                          </a:lnTo>
                          <a:lnTo>
                            <a:pt x="19" y="73"/>
                          </a:lnTo>
                          <a:lnTo>
                            <a:pt x="0" y="41"/>
                          </a:lnTo>
                          <a:lnTo>
                            <a:pt x="10" y="10"/>
                          </a:lnTo>
                          <a:lnTo>
                            <a:pt x="34" y="0"/>
                          </a:lnTo>
                        </a:path>
                      </a:pathLst>
                    </a:custGeom>
                    <a:noFill/>
                    <a:ln w="7938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93" name="Freeform 27">
                      <a:extLst>
                        <a:ext uri="{FF2B5EF4-FFF2-40B4-BE49-F238E27FC236}">
                          <a16:creationId xmlns:a16="http://schemas.microsoft.com/office/drawing/2014/main" id="{D3A2F764-FBE0-4FF0-8A35-795FB7B8FC10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829" y="1666"/>
                      <a:ext cx="10" cy="54"/>
                    </a:xfrm>
                    <a:custGeom>
                      <a:avLst/>
                      <a:gdLst>
                        <a:gd name="T0" fmla="*/ 0 w 21"/>
                        <a:gd name="T1" fmla="*/ 0 h 108"/>
                        <a:gd name="T2" fmla="*/ 18 w 21"/>
                        <a:gd name="T3" fmla="*/ 48 h 108"/>
                        <a:gd name="T4" fmla="*/ 21 w 21"/>
                        <a:gd name="T5" fmla="*/ 76 h 108"/>
                        <a:gd name="T6" fmla="*/ 18 w 21"/>
                        <a:gd name="T7" fmla="*/ 108 h 10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</a:cxnLst>
                      <a:rect l="0" t="0" r="r" b="b"/>
                      <a:pathLst>
                        <a:path w="21" h="108">
                          <a:moveTo>
                            <a:pt x="0" y="0"/>
                          </a:moveTo>
                          <a:lnTo>
                            <a:pt x="18" y="48"/>
                          </a:lnTo>
                          <a:lnTo>
                            <a:pt x="21" y="76"/>
                          </a:lnTo>
                          <a:lnTo>
                            <a:pt x="18" y="108"/>
                          </a:lnTo>
                        </a:path>
                      </a:pathLst>
                    </a:custGeom>
                    <a:noFill/>
                    <a:ln w="7938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94" name="Freeform 28">
                      <a:extLst>
                        <a:ext uri="{FF2B5EF4-FFF2-40B4-BE49-F238E27FC236}">
                          <a16:creationId xmlns:a16="http://schemas.microsoft.com/office/drawing/2014/main" id="{21C8CB56-99C8-4F1C-85DD-31294C15F72E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827" y="1666"/>
                      <a:ext cx="41" cy="21"/>
                    </a:xfrm>
                    <a:custGeom>
                      <a:avLst/>
                      <a:gdLst>
                        <a:gd name="T0" fmla="*/ 0 w 82"/>
                        <a:gd name="T1" fmla="*/ 0 h 42"/>
                        <a:gd name="T2" fmla="*/ 35 w 82"/>
                        <a:gd name="T3" fmla="*/ 4 h 42"/>
                        <a:gd name="T4" fmla="*/ 61 w 82"/>
                        <a:gd name="T5" fmla="*/ 17 h 42"/>
                        <a:gd name="T6" fmla="*/ 82 w 82"/>
                        <a:gd name="T7" fmla="*/ 42 h 4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</a:cxnLst>
                      <a:rect l="0" t="0" r="r" b="b"/>
                      <a:pathLst>
                        <a:path w="82" h="42">
                          <a:moveTo>
                            <a:pt x="0" y="0"/>
                          </a:moveTo>
                          <a:lnTo>
                            <a:pt x="35" y="4"/>
                          </a:lnTo>
                          <a:lnTo>
                            <a:pt x="61" y="17"/>
                          </a:lnTo>
                          <a:lnTo>
                            <a:pt x="82" y="42"/>
                          </a:lnTo>
                        </a:path>
                      </a:pathLst>
                    </a:custGeom>
                    <a:noFill/>
                    <a:ln w="7938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95" name="Freeform 29">
                      <a:extLst>
                        <a:ext uri="{FF2B5EF4-FFF2-40B4-BE49-F238E27FC236}">
                          <a16:creationId xmlns:a16="http://schemas.microsoft.com/office/drawing/2014/main" id="{50497A02-6EE9-4AE8-B370-2F7105D6B65B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744" y="1765"/>
                      <a:ext cx="70" cy="58"/>
                    </a:xfrm>
                    <a:custGeom>
                      <a:avLst/>
                      <a:gdLst>
                        <a:gd name="T0" fmla="*/ 0 w 141"/>
                        <a:gd name="T1" fmla="*/ 0 h 117"/>
                        <a:gd name="T2" fmla="*/ 3 w 141"/>
                        <a:gd name="T3" fmla="*/ 17 h 117"/>
                        <a:gd name="T4" fmla="*/ 9 w 141"/>
                        <a:gd name="T5" fmla="*/ 38 h 117"/>
                        <a:gd name="T6" fmla="*/ 18 w 141"/>
                        <a:gd name="T7" fmla="*/ 52 h 117"/>
                        <a:gd name="T8" fmla="*/ 40 w 141"/>
                        <a:gd name="T9" fmla="*/ 68 h 117"/>
                        <a:gd name="T10" fmla="*/ 66 w 141"/>
                        <a:gd name="T11" fmla="*/ 80 h 117"/>
                        <a:gd name="T12" fmla="*/ 95 w 141"/>
                        <a:gd name="T13" fmla="*/ 82 h 117"/>
                        <a:gd name="T14" fmla="*/ 117 w 141"/>
                        <a:gd name="T15" fmla="*/ 87 h 117"/>
                        <a:gd name="T16" fmla="*/ 132 w 141"/>
                        <a:gd name="T17" fmla="*/ 102 h 117"/>
                        <a:gd name="T18" fmla="*/ 141 w 141"/>
                        <a:gd name="T19" fmla="*/ 115 h 117"/>
                        <a:gd name="T20" fmla="*/ 141 w 141"/>
                        <a:gd name="T21" fmla="*/ 117 h 117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</a:cxnLst>
                      <a:rect l="0" t="0" r="r" b="b"/>
                      <a:pathLst>
                        <a:path w="141" h="117">
                          <a:moveTo>
                            <a:pt x="0" y="0"/>
                          </a:moveTo>
                          <a:lnTo>
                            <a:pt x="3" y="17"/>
                          </a:lnTo>
                          <a:lnTo>
                            <a:pt x="9" y="38"/>
                          </a:lnTo>
                          <a:lnTo>
                            <a:pt x="18" y="52"/>
                          </a:lnTo>
                          <a:lnTo>
                            <a:pt x="40" y="68"/>
                          </a:lnTo>
                          <a:lnTo>
                            <a:pt x="66" y="80"/>
                          </a:lnTo>
                          <a:lnTo>
                            <a:pt x="95" y="82"/>
                          </a:lnTo>
                          <a:lnTo>
                            <a:pt x="117" y="87"/>
                          </a:lnTo>
                          <a:lnTo>
                            <a:pt x="132" y="102"/>
                          </a:lnTo>
                          <a:lnTo>
                            <a:pt x="141" y="115"/>
                          </a:lnTo>
                          <a:lnTo>
                            <a:pt x="141" y="117"/>
                          </a:lnTo>
                        </a:path>
                      </a:pathLst>
                    </a:custGeom>
                    <a:noFill/>
                    <a:ln w="7938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</p:grpSp>
          </p:grpSp>
          <p:grpSp>
            <p:nvGrpSpPr>
              <p:cNvPr id="33" name="Group 30">
                <a:extLst>
                  <a:ext uri="{FF2B5EF4-FFF2-40B4-BE49-F238E27FC236}">
                    <a16:creationId xmlns:a16="http://schemas.microsoft.com/office/drawing/2014/main" id="{56D4C42E-DD5F-4ACB-A912-D73B77CA7E2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251" y="988"/>
                <a:ext cx="815" cy="1095"/>
                <a:chOff x="1251" y="988"/>
                <a:chExt cx="815" cy="1095"/>
              </a:xfrm>
            </p:grpSpPr>
            <p:grpSp>
              <p:nvGrpSpPr>
                <p:cNvPr id="34" name="Group 31">
                  <a:extLst>
                    <a:ext uri="{FF2B5EF4-FFF2-40B4-BE49-F238E27FC236}">
                      <a16:creationId xmlns:a16="http://schemas.microsoft.com/office/drawing/2014/main" id="{033182EE-66E1-4F66-9393-02B03743B88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394" y="988"/>
                  <a:ext cx="648" cy="607"/>
                  <a:chOff x="1394" y="988"/>
                  <a:chExt cx="648" cy="607"/>
                </a:xfrm>
              </p:grpSpPr>
              <p:sp>
                <p:nvSpPr>
                  <p:cNvPr id="55" name="Freeform 32">
                    <a:extLst>
                      <a:ext uri="{FF2B5EF4-FFF2-40B4-BE49-F238E27FC236}">
                        <a16:creationId xmlns:a16="http://schemas.microsoft.com/office/drawing/2014/main" id="{640EBB2E-0130-4C18-8576-B20EFB93A51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455" y="988"/>
                    <a:ext cx="579" cy="607"/>
                  </a:xfrm>
                  <a:custGeom>
                    <a:avLst/>
                    <a:gdLst>
                      <a:gd name="T0" fmla="*/ 142 w 1158"/>
                      <a:gd name="T1" fmla="*/ 963 h 1215"/>
                      <a:gd name="T2" fmla="*/ 198 w 1158"/>
                      <a:gd name="T3" fmla="*/ 859 h 1215"/>
                      <a:gd name="T4" fmla="*/ 198 w 1158"/>
                      <a:gd name="T5" fmla="*/ 828 h 1215"/>
                      <a:gd name="T6" fmla="*/ 178 w 1158"/>
                      <a:gd name="T7" fmla="*/ 787 h 1215"/>
                      <a:gd name="T8" fmla="*/ 147 w 1158"/>
                      <a:gd name="T9" fmla="*/ 741 h 1215"/>
                      <a:gd name="T10" fmla="*/ 90 w 1158"/>
                      <a:gd name="T11" fmla="*/ 699 h 1215"/>
                      <a:gd name="T12" fmla="*/ 53 w 1158"/>
                      <a:gd name="T13" fmla="*/ 640 h 1215"/>
                      <a:gd name="T14" fmla="*/ 35 w 1158"/>
                      <a:gd name="T15" fmla="*/ 589 h 1215"/>
                      <a:gd name="T16" fmla="*/ 13 w 1158"/>
                      <a:gd name="T17" fmla="*/ 551 h 1215"/>
                      <a:gd name="T18" fmla="*/ 13 w 1158"/>
                      <a:gd name="T19" fmla="*/ 506 h 1215"/>
                      <a:gd name="T20" fmla="*/ 0 w 1158"/>
                      <a:gd name="T21" fmla="*/ 402 h 1215"/>
                      <a:gd name="T22" fmla="*/ 13 w 1158"/>
                      <a:gd name="T23" fmla="*/ 322 h 1215"/>
                      <a:gd name="T24" fmla="*/ 38 w 1158"/>
                      <a:gd name="T25" fmla="*/ 254 h 1215"/>
                      <a:gd name="T26" fmla="*/ 74 w 1158"/>
                      <a:gd name="T27" fmla="*/ 180 h 1215"/>
                      <a:gd name="T28" fmla="*/ 116 w 1158"/>
                      <a:gd name="T29" fmla="*/ 138 h 1215"/>
                      <a:gd name="T30" fmla="*/ 195 w 1158"/>
                      <a:gd name="T31" fmla="*/ 87 h 1215"/>
                      <a:gd name="T32" fmla="*/ 282 w 1158"/>
                      <a:gd name="T33" fmla="*/ 51 h 1215"/>
                      <a:gd name="T34" fmla="*/ 373 w 1158"/>
                      <a:gd name="T35" fmla="*/ 21 h 1215"/>
                      <a:gd name="T36" fmla="*/ 488 w 1158"/>
                      <a:gd name="T37" fmla="*/ 3 h 1215"/>
                      <a:gd name="T38" fmla="*/ 570 w 1158"/>
                      <a:gd name="T39" fmla="*/ 0 h 1215"/>
                      <a:gd name="T40" fmla="*/ 653 w 1158"/>
                      <a:gd name="T41" fmla="*/ 8 h 1215"/>
                      <a:gd name="T42" fmla="*/ 757 w 1158"/>
                      <a:gd name="T43" fmla="*/ 28 h 1215"/>
                      <a:gd name="T44" fmla="*/ 852 w 1158"/>
                      <a:gd name="T45" fmla="*/ 59 h 1215"/>
                      <a:gd name="T46" fmla="*/ 921 w 1158"/>
                      <a:gd name="T47" fmla="*/ 94 h 1215"/>
                      <a:gd name="T48" fmla="*/ 1007 w 1158"/>
                      <a:gd name="T49" fmla="*/ 160 h 1215"/>
                      <a:gd name="T50" fmla="*/ 1066 w 1158"/>
                      <a:gd name="T51" fmla="*/ 238 h 1215"/>
                      <a:gd name="T52" fmla="*/ 1110 w 1158"/>
                      <a:gd name="T53" fmla="*/ 309 h 1215"/>
                      <a:gd name="T54" fmla="*/ 1132 w 1158"/>
                      <a:gd name="T55" fmla="*/ 362 h 1215"/>
                      <a:gd name="T56" fmla="*/ 1158 w 1158"/>
                      <a:gd name="T57" fmla="*/ 453 h 1215"/>
                      <a:gd name="T58" fmla="*/ 1158 w 1158"/>
                      <a:gd name="T59" fmla="*/ 523 h 1215"/>
                      <a:gd name="T60" fmla="*/ 1141 w 1158"/>
                      <a:gd name="T61" fmla="*/ 624 h 1215"/>
                      <a:gd name="T62" fmla="*/ 1114 w 1158"/>
                      <a:gd name="T63" fmla="*/ 706 h 1215"/>
                      <a:gd name="T64" fmla="*/ 1075 w 1158"/>
                      <a:gd name="T65" fmla="*/ 775 h 1215"/>
                      <a:gd name="T66" fmla="*/ 1041 w 1158"/>
                      <a:gd name="T67" fmla="*/ 815 h 1215"/>
                      <a:gd name="T68" fmla="*/ 991 w 1158"/>
                      <a:gd name="T69" fmla="*/ 859 h 1215"/>
                      <a:gd name="T70" fmla="*/ 909 w 1158"/>
                      <a:gd name="T71" fmla="*/ 892 h 1215"/>
                      <a:gd name="T72" fmla="*/ 847 w 1158"/>
                      <a:gd name="T73" fmla="*/ 914 h 1215"/>
                      <a:gd name="T74" fmla="*/ 779 w 1158"/>
                      <a:gd name="T75" fmla="*/ 935 h 1215"/>
                      <a:gd name="T76" fmla="*/ 670 w 1158"/>
                      <a:gd name="T77" fmla="*/ 945 h 1215"/>
                      <a:gd name="T78" fmla="*/ 576 w 1158"/>
                      <a:gd name="T79" fmla="*/ 963 h 1215"/>
                      <a:gd name="T80" fmla="*/ 515 w 1158"/>
                      <a:gd name="T81" fmla="*/ 976 h 1215"/>
                      <a:gd name="T82" fmla="*/ 497 w 1158"/>
                      <a:gd name="T83" fmla="*/ 1005 h 1215"/>
                      <a:gd name="T84" fmla="*/ 502 w 1158"/>
                      <a:gd name="T85" fmla="*/ 1042 h 1215"/>
                      <a:gd name="T86" fmla="*/ 497 w 1158"/>
                      <a:gd name="T87" fmla="*/ 1077 h 1215"/>
                      <a:gd name="T88" fmla="*/ 484 w 1158"/>
                      <a:gd name="T89" fmla="*/ 1102 h 1215"/>
                      <a:gd name="T90" fmla="*/ 477 w 1158"/>
                      <a:gd name="T91" fmla="*/ 1150 h 1215"/>
                      <a:gd name="T92" fmla="*/ 480 w 1158"/>
                      <a:gd name="T93" fmla="*/ 1215 h 1215"/>
                      <a:gd name="T94" fmla="*/ 402 w 1158"/>
                      <a:gd name="T95" fmla="*/ 1108 h 1215"/>
                      <a:gd name="T96" fmla="*/ 299 w 1158"/>
                      <a:gd name="T97" fmla="*/ 1020 h 1215"/>
                      <a:gd name="T98" fmla="*/ 213 w 1158"/>
                      <a:gd name="T99" fmla="*/ 979 h 1215"/>
                      <a:gd name="T100" fmla="*/ 142 w 1158"/>
                      <a:gd name="T101" fmla="*/ 963 h 121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</a:cxnLst>
                    <a:rect l="0" t="0" r="r" b="b"/>
                    <a:pathLst>
                      <a:path w="1158" h="1215">
                        <a:moveTo>
                          <a:pt x="142" y="963"/>
                        </a:moveTo>
                        <a:lnTo>
                          <a:pt x="198" y="859"/>
                        </a:lnTo>
                        <a:lnTo>
                          <a:pt x="198" y="828"/>
                        </a:lnTo>
                        <a:lnTo>
                          <a:pt x="178" y="787"/>
                        </a:lnTo>
                        <a:lnTo>
                          <a:pt x="147" y="741"/>
                        </a:lnTo>
                        <a:lnTo>
                          <a:pt x="90" y="699"/>
                        </a:lnTo>
                        <a:lnTo>
                          <a:pt x="53" y="640"/>
                        </a:lnTo>
                        <a:lnTo>
                          <a:pt x="35" y="589"/>
                        </a:lnTo>
                        <a:lnTo>
                          <a:pt x="13" y="551"/>
                        </a:lnTo>
                        <a:lnTo>
                          <a:pt x="13" y="506"/>
                        </a:lnTo>
                        <a:lnTo>
                          <a:pt x="0" y="402"/>
                        </a:lnTo>
                        <a:lnTo>
                          <a:pt x="13" y="322"/>
                        </a:lnTo>
                        <a:lnTo>
                          <a:pt x="38" y="254"/>
                        </a:lnTo>
                        <a:lnTo>
                          <a:pt x="74" y="180"/>
                        </a:lnTo>
                        <a:lnTo>
                          <a:pt x="116" y="138"/>
                        </a:lnTo>
                        <a:lnTo>
                          <a:pt x="195" y="87"/>
                        </a:lnTo>
                        <a:lnTo>
                          <a:pt x="282" y="51"/>
                        </a:lnTo>
                        <a:lnTo>
                          <a:pt x="373" y="21"/>
                        </a:lnTo>
                        <a:lnTo>
                          <a:pt x="488" y="3"/>
                        </a:lnTo>
                        <a:lnTo>
                          <a:pt x="570" y="0"/>
                        </a:lnTo>
                        <a:lnTo>
                          <a:pt x="653" y="8"/>
                        </a:lnTo>
                        <a:lnTo>
                          <a:pt x="757" y="28"/>
                        </a:lnTo>
                        <a:lnTo>
                          <a:pt x="852" y="59"/>
                        </a:lnTo>
                        <a:lnTo>
                          <a:pt x="921" y="94"/>
                        </a:lnTo>
                        <a:lnTo>
                          <a:pt x="1007" y="160"/>
                        </a:lnTo>
                        <a:lnTo>
                          <a:pt x="1066" y="238"/>
                        </a:lnTo>
                        <a:lnTo>
                          <a:pt x="1110" y="309"/>
                        </a:lnTo>
                        <a:lnTo>
                          <a:pt x="1132" y="362"/>
                        </a:lnTo>
                        <a:lnTo>
                          <a:pt x="1158" y="453"/>
                        </a:lnTo>
                        <a:lnTo>
                          <a:pt x="1158" y="523"/>
                        </a:lnTo>
                        <a:lnTo>
                          <a:pt x="1141" y="624"/>
                        </a:lnTo>
                        <a:lnTo>
                          <a:pt x="1114" y="706"/>
                        </a:lnTo>
                        <a:lnTo>
                          <a:pt x="1075" y="775"/>
                        </a:lnTo>
                        <a:lnTo>
                          <a:pt x="1041" y="815"/>
                        </a:lnTo>
                        <a:lnTo>
                          <a:pt x="991" y="859"/>
                        </a:lnTo>
                        <a:lnTo>
                          <a:pt x="909" y="892"/>
                        </a:lnTo>
                        <a:lnTo>
                          <a:pt x="847" y="914"/>
                        </a:lnTo>
                        <a:lnTo>
                          <a:pt x="779" y="935"/>
                        </a:lnTo>
                        <a:lnTo>
                          <a:pt x="670" y="945"/>
                        </a:lnTo>
                        <a:lnTo>
                          <a:pt x="576" y="963"/>
                        </a:lnTo>
                        <a:lnTo>
                          <a:pt x="515" y="976"/>
                        </a:lnTo>
                        <a:lnTo>
                          <a:pt x="497" y="1005"/>
                        </a:lnTo>
                        <a:lnTo>
                          <a:pt x="502" y="1042"/>
                        </a:lnTo>
                        <a:lnTo>
                          <a:pt x="497" y="1077"/>
                        </a:lnTo>
                        <a:lnTo>
                          <a:pt x="484" y="1102"/>
                        </a:lnTo>
                        <a:lnTo>
                          <a:pt x="477" y="1150"/>
                        </a:lnTo>
                        <a:lnTo>
                          <a:pt x="480" y="1215"/>
                        </a:lnTo>
                        <a:lnTo>
                          <a:pt x="402" y="1108"/>
                        </a:lnTo>
                        <a:lnTo>
                          <a:pt x="299" y="1020"/>
                        </a:lnTo>
                        <a:lnTo>
                          <a:pt x="213" y="979"/>
                        </a:lnTo>
                        <a:lnTo>
                          <a:pt x="142" y="963"/>
                        </a:lnTo>
                        <a:close/>
                      </a:path>
                    </a:pathLst>
                  </a:custGeom>
                  <a:solidFill>
                    <a:srgbClr val="E0A080"/>
                  </a:solidFill>
                  <a:ln w="7938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56" name="Group 33">
                    <a:extLst>
                      <a:ext uri="{FF2B5EF4-FFF2-40B4-BE49-F238E27FC236}">
                        <a16:creationId xmlns:a16="http://schemas.microsoft.com/office/drawing/2014/main" id="{D59ACA93-EE25-4F13-A4D4-5DAED4763BED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1394" y="988"/>
                    <a:ext cx="543" cy="419"/>
                    <a:chOff x="1394" y="988"/>
                    <a:chExt cx="543" cy="419"/>
                  </a:xfrm>
                </p:grpSpPr>
                <p:grpSp>
                  <p:nvGrpSpPr>
                    <p:cNvPr id="68" name="Group 34">
                      <a:extLst>
                        <a:ext uri="{FF2B5EF4-FFF2-40B4-BE49-F238E27FC236}">
                          <a16:creationId xmlns:a16="http://schemas.microsoft.com/office/drawing/2014/main" id="{CA2558FF-EF6D-4A9C-8E57-F2684C13D271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539" y="988"/>
                      <a:ext cx="374" cy="126"/>
                      <a:chOff x="1539" y="988"/>
                      <a:chExt cx="374" cy="126"/>
                    </a:xfrm>
                  </p:grpSpPr>
                  <p:sp>
                    <p:nvSpPr>
                      <p:cNvPr id="84" name="Freeform 35">
                        <a:extLst>
                          <a:ext uri="{FF2B5EF4-FFF2-40B4-BE49-F238E27FC236}">
                            <a16:creationId xmlns:a16="http://schemas.microsoft.com/office/drawing/2014/main" id="{DCE7EB78-0623-4689-9DC5-9CD60265B7CD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569" y="1007"/>
                        <a:ext cx="344" cy="107"/>
                      </a:xfrm>
                      <a:custGeom>
                        <a:avLst/>
                        <a:gdLst>
                          <a:gd name="T0" fmla="*/ 0 w 687"/>
                          <a:gd name="T1" fmla="*/ 216 h 216"/>
                          <a:gd name="T2" fmla="*/ 53 w 687"/>
                          <a:gd name="T3" fmla="*/ 148 h 216"/>
                          <a:gd name="T4" fmla="*/ 122 w 687"/>
                          <a:gd name="T5" fmla="*/ 95 h 216"/>
                          <a:gd name="T6" fmla="*/ 204 w 687"/>
                          <a:gd name="T7" fmla="*/ 52 h 216"/>
                          <a:gd name="T8" fmla="*/ 286 w 687"/>
                          <a:gd name="T9" fmla="*/ 25 h 216"/>
                          <a:gd name="T10" fmla="*/ 377 w 687"/>
                          <a:gd name="T11" fmla="*/ 8 h 216"/>
                          <a:gd name="T12" fmla="*/ 494 w 687"/>
                          <a:gd name="T13" fmla="*/ 0 h 216"/>
                          <a:gd name="T14" fmla="*/ 580 w 687"/>
                          <a:gd name="T15" fmla="*/ 13 h 216"/>
                          <a:gd name="T16" fmla="*/ 687 w 687"/>
                          <a:gd name="T17" fmla="*/ 49 h 216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</a:cxnLst>
                        <a:rect l="0" t="0" r="r" b="b"/>
                        <a:pathLst>
                          <a:path w="687" h="216">
                            <a:moveTo>
                              <a:pt x="0" y="216"/>
                            </a:moveTo>
                            <a:lnTo>
                              <a:pt x="53" y="148"/>
                            </a:lnTo>
                            <a:lnTo>
                              <a:pt x="122" y="95"/>
                            </a:lnTo>
                            <a:lnTo>
                              <a:pt x="204" y="52"/>
                            </a:lnTo>
                            <a:lnTo>
                              <a:pt x="286" y="25"/>
                            </a:lnTo>
                            <a:lnTo>
                              <a:pt x="377" y="8"/>
                            </a:lnTo>
                            <a:lnTo>
                              <a:pt x="494" y="0"/>
                            </a:lnTo>
                            <a:lnTo>
                              <a:pt x="580" y="13"/>
                            </a:lnTo>
                            <a:lnTo>
                              <a:pt x="687" y="49"/>
                            </a:lnTo>
                          </a:path>
                        </a:pathLst>
                      </a:custGeom>
                      <a:noFill/>
                      <a:ln w="7938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85" name="Freeform 36">
                        <a:extLst>
                          <a:ext uri="{FF2B5EF4-FFF2-40B4-BE49-F238E27FC236}">
                            <a16:creationId xmlns:a16="http://schemas.microsoft.com/office/drawing/2014/main" id="{DD4FE9FB-8F79-4994-9A11-E535123F7FBD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539" y="988"/>
                        <a:ext cx="355" cy="118"/>
                      </a:xfrm>
                      <a:custGeom>
                        <a:avLst/>
                        <a:gdLst>
                          <a:gd name="T0" fmla="*/ 0 w 709"/>
                          <a:gd name="T1" fmla="*/ 238 h 238"/>
                          <a:gd name="T2" fmla="*/ 34 w 709"/>
                          <a:gd name="T3" fmla="*/ 169 h 238"/>
                          <a:gd name="T4" fmla="*/ 75 w 709"/>
                          <a:gd name="T5" fmla="*/ 120 h 238"/>
                          <a:gd name="T6" fmla="*/ 120 w 709"/>
                          <a:gd name="T7" fmla="*/ 81 h 238"/>
                          <a:gd name="T8" fmla="*/ 204 w 709"/>
                          <a:gd name="T9" fmla="*/ 38 h 238"/>
                          <a:gd name="T10" fmla="*/ 311 w 709"/>
                          <a:gd name="T11" fmla="*/ 8 h 238"/>
                          <a:gd name="T12" fmla="*/ 410 w 709"/>
                          <a:gd name="T13" fmla="*/ 0 h 238"/>
                          <a:gd name="T14" fmla="*/ 519 w 709"/>
                          <a:gd name="T15" fmla="*/ 12 h 238"/>
                          <a:gd name="T16" fmla="*/ 617 w 709"/>
                          <a:gd name="T17" fmla="*/ 43 h 238"/>
                          <a:gd name="T18" fmla="*/ 665 w 709"/>
                          <a:gd name="T19" fmla="*/ 56 h 238"/>
                          <a:gd name="T20" fmla="*/ 709 w 709"/>
                          <a:gd name="T21" fmla="*/ 69 h 238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</a:cxnLst>
                        <a:rect l="0" t="0" r="r" b="b"/>
                        <a:pathLst>
                          <a:path w="709" h="238">
                            <a:moveTo>
                              <a:pt x="0" y="238"/>
                            </a:moveTo>
                            <a:lnTo>
                              <a:pt x="34" y="169"/>
                            </a:lnTo>
                            <a:lnTo>
                              <a:pt x="75" y="120"/>
                            </a:lnTo>
                            <a:lnTo>
                              <a:pt x="120" y="81"/>
                            </a:lnTo>
                            <a:lnTo>
                              <a:pt x="204" y="38"/>
                            </a:lnTo>
                            <a:lnTo>
                              <a:pt x="311" y="8"/>
                            </a:lnTo>
                            <a:lnTo>
                              <a:pt x="410" y="0"/>
                            </a:lnTo>
                            <a:lnTo>
                              <a:pt x="519" y="12"/>
                            </a:lnTo>
                            <a:lnTo>
                              <a:pt x="617" y="43"/>
                            </a:lnTo>
                            <a:lnTo>
                              <a:pt x="665" y="56"/>
                            </a:lnTo>
                            <a:lnTo>
                              <a:pt x="709" y="69"/>
                            </a:lnTo>
                          </a:path>
                        </a:pathLst>
                      </a:custGeom>
                      <a:noFill/>
                      <a:ln w="7938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69" name="Group 37">
                      <a:extLst>
                        <a:ext uri="{FF2B5EF4-FFF2-40B4-BE49-F238E27FC236}">
                          <a16:creationId xmlns:a16="http://schemas.microsoft.com/office/drawing/2014/main" id="{28AC1183-C59C-4EA4-B412-83055B073CAE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394" y="1066"/>
                      <a:ext cx="204" cy="206"/>
                      <a:chOff x="1394" y="1066"/>
                      <a:chExt cx="204" cy="206"/>
                    </a:xfrm>
                  </p:grpSpPr>
                  <p:sp>
                    <p:nvSpPr>
                      <p:cNvPr id="77" name="Freeform 38">
                        <a:extLst>
                          <a:ext uri="{FF2B5EF4-FFF2-40B4-BE49-F238E27FC236}">
                            <a16:creationId xmlns:a16="http://schemas.microsoft.com/office/drawing/2014/main" id="{992DE0DC-463A-446E-8A6A-9F59C8066F61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394" y="1066"/>
                        <a:ext cx="204" cy="206"/>
                      </a:xfrm>
                      <a:custGeom>
                        <a:avLst/>
                        <a:gdLst>
                          <a:gd name="T0" fmla="*/ 22 w 407"/>
                          <a:gd name="T1" fmla="*/ 341 h 412"/>
                          <a:gd name="T2" fmla="*/ 11 w 407"/>
                          <a:gd name="T3" fmla="*/ 179 h 412"/>
                          <a:gd name="T4" fmla="*/ 67 w 407"/>
                          <a:gd name="T5" fmla="*/ 78 h 412"/>
                          <a:gd name="T6" fmla="*/ 108 w 407"/>
                          <a:gd name="T7" fmla="*/ 19 h 412"/>
                          <a:gd name="T8" fmla="*/ 148 w 407"/>
                          <a:gd name="T9" fmla="*/ 0 h 412"/>
                          <a:gd name="T10" fmla="*/ 170 w 407"/>
                          <a:gd name="T11" fmla="*/ 37 h 412"/>
                          <a:gd name="T12" fmla="*/ 200 w 407"/>
                          <a:gd name="T13" fmla="*/ 20 h 412"/>
                          <a:gd name="T14" fmla="*/ 219 w 407"/>
                          <a:gd name="T15" fmla="*/ 60 h 412"/>
                          <a:gd name="T16" fmla="*/ 241 w 407"/>
                          <a:gd name="T17" fmla="*/ 85 h 412"/>
                          <a:gd name="T18" fmla="*/ 265 w 407"/>
                          <a:gd name="T19" fmla="*/ 104 h 412"/>
                          <a:gd name="T20" fmla="*/ 261 w 407"/>
                          <a:gd name="T21" fmla="*/ 139 h 412"/>
                          <a:gd name="T22" fmla="*/ 290 w 407"/>
                          <a:gd name="T23" fmla="*/ 119 h 412"/>
                          <a:gd name="T24" fmla="*/ 319 w 407"/>
                          <a:gd name="T25" fmla="*/ 136 h 412"/>
                          <a:gd name="T26" fmla="*/ 321 w 407"/>
                          <a:gd name="T27" fmla="*/ 165 h 412"/>
                          <a:gd name="T28" fmla="*/ 356 w 407"/>
                          <a:gd name="T29" fmla="*/ 170 h 412"/>
                          <a:gd name="T30" fmla="*/ 369 w 407"/>
                          <a:gd name="T31" fmla="*/ 205 h 412"/>
                          <a:gd name="T32" fmla="*/ 394 w 407"/>
                          <a:gd name="T33" fmla="*/ 236 h 412"/>
                          <a:gd name="T34" fmla="*/ 385 w 407"/>
                          <a:gd name="T35" fmla="*/ 308 h 412"/>
                          <a:gd name="T36" fmla="*/ 398 w 407"/>
                          <a:gd name="T37" fmla="*/ 350 h 412"/>
                          <a:gd name="T38" fmla="*/ 407 w 407"/>
                          <a:gd name="T39" fmla="*/ 390 h 412"/>
                          <a:gd name="T40" fmla="*/ 381 w 407"/>
                          <a:gd name="T41" fmla="*/ 412 h 412"/>
                          <a:gd name="T42" fmla="*/ 348 w 407"/>
                          <a:gd name="T43" fmla="*/ 409 h 412"/>
                          <a:gd name="T44" fmla="*/ 319 w 407"/>
                          <a:gd name="T45" fmla="*/ 376 h 412"/>
                          <a:gd name="T46" fmla="*/ 299 w 407"/>
                          <a:gd name="T47" fmla="*/ 374 h 412"/>
                          <a:gd name="T48" fmla="*/ 263 w 407"/>
                          <a:gd name="T49" fmla="*/ 365 h 412"/>
                          <a:gd name="T50" fmla="*/ 241 w 407"/>
                          <a:gd name="T51" fmla="*/ 359 h 412"/>
                          <a:gd name="T52" fmla="*/ 224 w 407"/>
                          <a:gd name="T53" fmla="*/ 352 h 412"/>
                          <a:gd name="T54" fmla="*/ 200 w 407"/>
                          <a:gd name="T55" fmla="*/ 349 h 412"/>
                          <a:gd name="T56" fmla="*/ 184 w 407"/>
                          <a:gd name="T57" fmla="*/ 324 h 412"/>
                          <a:gd name="T58" fmla="*/ 171 w 407"/>
                          <a:gd name="T59" fmla="*/ 349 h 412"/>
                          <a:gd name="T60" fmla="*/ 143 w 407"/>
                          <a:gd name="T61" fmla="*/ 356 h 412"/>
                          <a:gd name="T62" fmla="*/ 132 w 407"/>
                          <a:gd name="T63" fmla="*/ 365 h 412"/>
                          <a:gd name="T64" fmla="*/ 108 w 407"/>
                          <a:gd name="T65" fmla="*/ 391 h 412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</a:cxnLst>
                        <a:rect l="0" t="0" r="r" b="b"/>
                        <a:pathLst>
                          <a:path w="407" h="412">
                            <a:moveTo>
                              <a:pt x="74" y="391"/>
                            </a:moveTo>
                            <a:lnTo>
                              <a:pt x="22" y="341"/>
                            </a:lnTo>
                            <a:lnTo>
                              <a:pt x="0" y="269"/>
                            </a:lnTo>
                            <a:lnTo>
                              <a:pt x="11" y="179"/>
                            </a:lnTo>
                            <a:lnTo>
                              <a:pt x="42" y="111"/>
                            </a:lnTo>
                            <a:lnTo>
                              <a:pt x="67" y="78"/>
                            </a:lnTo>
                            <a:lnTo>
                              <a:pt x="95" y="34"/>
                            </a:lnTo>
                            <a:lnTo>
                              <a:pt x="108" y="19"/>
                            </a:lnTo>
                            <a:lnTo>
                              <a:pt x="127" y="3"/>
                            </a:lnTo>
                            <a:lnTo>
                              <a:pt x="148" y="0"/>
                            </a:lnTo>
                            <a:lnTo>
                              <a:pt x="159" y="18"/>
                            </a:lnTo>
                            <a:lnTo>
                              <a:pt x="170" y="37"/>
                            </a:lnTo>
                            <a:lnTo>
                              <a:pt x="177" y="23"/>
                            </a:lnTo>
                            <a:lnTo>
                              <a:pt x="200" y="20"/>
                            </a:lnTo>
                            <a:lnTo>
                              <a:pt x="214" y="37"/>
                            </a:lnTo>
                            <a:lnTo>
                              <a:pt x="219" y="60"/>
                            </a:lnTo>
                            <a:lnTo>
                              <a:pt x="224" y="92"/>
                            </a:lnTo>
                            <a:lnTo>
                              <a:pt x="241" y="85"/>
                            </a:lnTo>
                            <a:lnTo>
                              <a:pt x="261" y="94"/>
                            </a:lnTo>
                            <a:lnTo>
                              <a:pt x="265" y="104"/>
                            </a:lnTo>
                            <a:lnTo>
                              <a:pt x="263" y="122"/>
                            </a:lnTo>
                            <a:lnTo>
                              <a:pt x="261" y="139"/>
                            </a:lnTo>
                            <a:lnTo>
                              <a:pt x="272" y="127"/>
                            </a:lnTo>
                            <a:lnTo>
                              <a:pt x="290" y="119"/>
                            </a:lnTo>
                            <a:lnTo>
                              <a:pt x="318" y="122"/>
                            </a:lnTo>
                            <a:lnTo>
                              <a:pt x="319" y="136"/>
                            </a:lnTo>
                            <a:lnTo>
                              <a:pt x="321" y="149"/>
                            </a:lnTo>
                            <a:lnTo>
                              <a:pt x="321" y="165"/>
                            </a:lnTo>
                            <a:lnTo>
                              <a:pt x="338" y="163"/>
                            </a:lnTo>
                            <a:lnTo>
                              <a:pt x="356" y="170"/>
                            </a:lnTo>
                            <a:lnTo>
                              <a:pt x="365" y="183"/>
                            </a:lnTo>
                            <a:lnTo>
                              <a:pt x="369" y="205"/>
                            </a:lnTo>
                            <a:lnTo>
                              <a:pt x="385" y="211"/>
                            </a:lnTo>
                            <a:lnTo>
                              <a:pt x="394" y="236"/>
                            </a:lnTo>
                            <a:lnTo>
                              <a:pt x="391" y="262"/>
                            </a:lnTo>
                            <a:lnTo>
                              <a:pt x="385" y="308"/>
                            </a:lnTo>
                            <a:lnTo>
                              <a:pt x="389" y="332"/>
                            </a:lnTo>
                            <a:lnTo>
                              <a:pt x="398" y="350"/>
                            </a:lnTo>
                            <a:lnTo>
                              <a:pt x="407" y="368"/>
                            </a:lnTo>
                            <a:lnTo>
                              <a:pt x="407" y="390"/>
                            </a:lnTo>
                            <a:lnTo>
                              <a:pt x="394" y="407"/>
                            </a:lnTo>
                            <a:lnTo>
                              <a:pt x="381" y="412"/>
                            </a:lnTo>
                            <a:lnTo>
                              <a:pt x="365" y="412"/>
                            </a:lnTo>
                            <a:lnTo>
                              <a:pt x="348" y="409"/>
                            </a:lnTo>
                            <a:lnTo>
                              <a:pt x="329" y="391"/>
                            </a:lnTo>
                            <a:lnTo>
                              <a:pt x="319" y="376"/>
                            </a:lnTo>
                            <a:lnTo>
                              <a:pt x="316" y="368"/>
                            </a:lnTo>
                            <a:lnTo>
                              <a:pt x="299" y="374"/>
                            </a:lnTo>
                            <a:lnTo>
                              <a:pt x="277" y="372"/>
                            </a:lnTo>
                            <a:lnTo>
                              <a:pt x="263" y="365"/>
                            </a:lnTo>
                            <a:lnTo>
                              <a:pt x="259" y="359"/>
                            </a:lnTo>
                            <a:lnTo>
                              <a:pt x="241" y="359"/>
                            </a:lnTo>
                            <a:lnTo>
                              <a:pt x="231" y="354"/>
                            </a:lnTo>
                            <a:lnTo>
                              <a:pt x="224" y="352"/>
                            </a:lnTo>
                            <a:lnTo>
                              <a:pt x="211" y="352"/>
                            </a:lnTo>
                            <a:lnTo>
                              <a:pt x="200" y="349"/>
                            </a:lnTo>
                            <a:lnTo>
                              <a:pt x="190" y="332"/>
                            </a:lnTo>
                            <a:lnTo>
                              <a:pt x="184" y="324"/>
                            </a:lnTo>
                            <a:lnTo>
                              <a:pt x="177" y="332"/>
                            </a:lnTo>
                            <a:lnTo>
                              <a:pt x="171" y="349"/>
                            </a:lnTo>
                            <a:lnTo>
                              <a:pt x="158" y="354"/>
                            </a:lnTo>
                            <a:lnTo>
                              <a:pt x="143" y="356"/>
                            </a:lnTo>
                            <a:lnTo>
                              <a:pt x="136" y="356"/>
                            </a:lnTo>
                            <a:lnTo>
                              <a:pt x="132" y="365"/>
                            </a:lnTo>
                            <a:lnTo>
                              <a:pt x="121" y="376"/>
                            </a:lnTo>
                            <a:lnTo>
                              <a:pt x="108" y="391"/>
                            </a:lnTo>
                            <a:lnTo>
                              <a:pt x="74" y="391"/>
                            </a:lnTo>
                            <a:close/>
                          </a:path>
                        </a:pathLst>
                      </a:custGeom>
                      <a:solidFill>
                        <a:srgbClr val="C08040"/>
                      </a:solidFill>
                      <a:ln w="7938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grpSp>
                    <p:nvGrpSpPr>
                      <p:cNvPr id="78" name="Group 39">
                        <a:extLst>
                          <a:ext uri="{FF2B5EF4-FFF2-40B4-BE49-F238E27FC236}">
                            <a16:creationId xmlns:a16="http://schemas.microsoft.com/office/drawing/2014/main" id="{D449D72A-469C-48AF-AF3F-37C405AA5DE1}"/>
                          </a:ext>
                        </a:extLst>
                      </p:cNvPr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404" y="1077"/>
                        <a:ext cx="155" cy="179"/>
                        <a:chOff x="1404" y="1077"/>
                        <a:chExt cx="155" cy="179"/>
                      </a:xfrm>
                    </p:grpSpPr>
                    <p:sp>
                      <p:nvSpPr>
                        <p:cNvPr id="79" name="Freeform 40">
                          <a:extLst>
                            <a:ext uri="{FF2B5EF4-FFF2-40B4-BE49-F238E27FC236}">
                              <a16:creationId xmlns:a16="http://schemas.microsoft.com/office/drawing/2014/main" id="{85212A34-7E4A-4F97-ADBD-1582293CC143}"/>
                            </a:ext>
                          </a:extLst>
                        </p:cNvPr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1528" y="1197"/>
                          <a:ext cx="31" cy="38"/>
                        </a:xfrm>
                        <a:custGeom>
                          <a:avLst/>
                          <a:gdLst>
                            <a:gd name="T0" fmla="*/ 17 w 61"/>
                            <a:gd name="T1" fmla="*/ 76 h 76"/>
                            <a:gd name="T2" fmla="*/ 13 w 61"/>
                            <a:gd name="T3" fmla="*/ 37 h 76"/>
                            <a:gd name="T4" fmla="*/ 25 w 61"/>
                            <a:gd name="T5" fmla="*/ 16 h 76"/>
                            <a:gd name="T6" fmla="*/ 61 w 61"/>
                            <a:gd name="T7" fmla="*/ 0 h 76"/>
                            <a:gd name="T8" fmla="*/ 38 w 61"/>
                            <a:gd name="T9" fmla="*/ 3 h 76"/>
                            <a:gd name="T10" fmla="*/ 9 w 61"/>
                            <a:gd name="T11" fmla="*/ 12 h 76"/>
                            <a:gd name="T12" fmla="*/ 0 w 61"/>
                            <a:gd name="T13" fmla="*/ 31 h 76"/>
                            <a:gd name="T14" fmla="*/ 17 w 61"/>
                            <a:gd name="T15" fmla="*/ 76 h 76"/>
                          </a:gdLst>
                          <a:ahLst/>
                          <a:cxnLst>
                            <a:cxn ang="0">
                              <a:pos x="T0" y="T1"/>
                            </a:cxn>
                            <a:cxn ang="0">
                              <a:pos x="T2" y="T3"/>
                            </a:cxn>
                            <a:cxn ang="0">
                              <a:pos x="T4" y="T5"/>
                            </a:cxn>
                            <a:cxn ang="0">
                              <a:pos x="T6" y="T7"/>
                            </a:cxn>
                            <a:cxn ang="0">
                              <a:pos x="T8" y="T9"/>
                            </a:cxn>
                            <a:cxn ang="0">
                              <a:pos x="T10" y="T11"/>
                            </a:cxn>
                            <a:cxn ang="0">
                              <a:pos x="T12" y="T13"/>
                            </a:cxn>
                            <a:cxn ang="0">
                              <a:pos x="T14" y="T15"/>
                            </a:cxn>
                          </a:cxnLst>
                          <a:rect l="0" t="0" r="r" b="b"/>
                          <a:pathLst>
                            <a:path w="61" h="76">
                              <a:moveTo>
                                <a:pt x="17" y="76"/>
                              </a:moveTo>
                              <a:lnTo>
                                <a:pt x="13" y="37"/>
                              </a:lnTo>
                              <a:lnTo>
                                <a:pt x="25" y="16"/>
                              </a:lnTo>
                              <a:lnTo>
                                <a:pt x="61" y="0"/>
                              </a:lnTo>
                              <a:lnTo>
                                <a:pt x="38" y="3"/>
                              </a:lnTo>
                              <a:lnTo>
                                <a:pt x="9" y="12"/>
                              </a:lnTo>
                              <a:lnTo>
                                <a:pt x="0" y="31"/>
                              </a:lnTo>
                              <a:lnTo>
                                <a:pt x="17" y="76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804000"/>
                        </a:solidFill>
                        <a:ln w="7938">
                          <a:solidFill>
                            <a:srgbClr val="000000"/>
                          </a:solidFill>
                          <a:prstDash val="solid"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80" name="Freeform 41">
                          <a:extLst>
                            <a:ext uri="{FF2B5EF4-FFF2-40B4-BE49-F238E27FC236}">
                              <a16:creationId xmlns:a16="http://schemas.microsoft.com/office/drawing/2014/main" id="{0F194C05-3EED-473C-8892-6150D85B4F60}"/>
                            </a:ext>
                          </a:extLst>
                        </p:cNvPr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1470" y="1136"/>
                          <a:ext cx="49" cy="92"/>
                        </a:xfrm>
                        <a:custGeom>
                          <a:avLst/>
                          <a:gdLst>
                            <a:gd name="T0" fmla="*/ 40 w 98"/>
                            <a:gd name="T1" fmla="*/ 185 h 185"/>
                            <a:gd name="T2" fmla="*/ 22 w 98"/>
                            <a:gd name="T3" fmla="*/ 144 h 185"/>
                            <a:gd name="T4" fmla="*/ 22 w 98"/>
                            <a:gd name="T5" fmla="*/ 88 h 185"/>
                            <a:gd name="T6" fmla="*/ 56 w 98"/>
                            <a:gd name="T7" fmla="*/ 44 h 185"/>
                            <a:gd name="T8" fmla="*/ 98 w 98"/>
                            <a:gd name="T9" fmla="*/ 0 h 185"/>
                            <a:gd name="T10" fmla="*/ 72 w 98"/>
                            <a:gd name="T11" fmla="*/ 25 h 185"/>
                            <a:gd name="T12" fmla="*/ 31 w 98"/>
                            <a:gd name="T13" fmla="*/ 56 h 185"/>
                            <a:gd name="T14" fmla="*/ 0 w 98"/>
                            <a:gd name="T15" fmla="*/ 82 h 185"/>
                            <a:gd name="T16" fmla="*/ 6 w 98"/>
                            <a:gd name="T17" fmla="*/ 104 h 185"/>
                            <a:gd name="T18" fmla="*/ 4 w 98"/>
                            <a:gd name="T19" fmla="*/ 129 h 185"/>
                            <a:gd name="T20" fmla="*/ 4 w 98"/>
                            <a:gd name="T21" fmla="*/ 157 h 185"/>
                            <a:gd name="T22" fmla="*/ 40 w 98"/>
                            <a:gd name="T23" fmla="*/ 185 h 185"/>
                          </a:gdLst>
                          <a:ahLst/>
                          <a:cxnLst>
                            <a:cxn ang="0">
                              <a:pos x="T0" y="T1"/>
                            </a:cxn>
                            <a:cxn ang="0">
                              <a:pos x="T2" y="T3"/>
                            </a:cxn>
                            <a:cxn ang="0">
                              <a:pos x="T4" y="T5"/>
                            </a:cxn>
                            <a:cxn ang="0">
                              <a:pos x="T6" y="T7"/>
                            </a:cxn>
                            <a:cxn ang="0">
                              <a:pos x="T8" y="T9"/>
                            </a:cxn>
                            <a:cxn ang="0">
                              <a:pos x="T10" y="T11"/>
                            </a:cxn>
                            <a:cxn ang="0">
                              <a:pos x="T12" y="T13"/>
                            </a:cxn>
                            <a:cxn ang="0">
                              <a:pos x="T14" y="T15"/>
                            </a:cxn>
                            <a:cxn ang="0">
                              <a:pos x="T16" y="T17"/>
                            </a:cxn>
                            <a:cxn ang="0">
                              <a:pos x="T18" y="T19"/>
                            </a:cxn>
                            <a:cxn ang="0">
                              <a:pos x="T20" y="T21"/>
                            </a:cxn>
                            <a:cxn ang="0">
                              <a:pos x="T22" y="T23"/>
                            </a:cxn>
                          </a:cxnLst>
                          <a:rect l="0" t="0" r="r" b="b"/>
                          <a:pathLst>
                            <a:path w="98" h="185">
                              <a:moveTo>
                                <a:pt x="40" y="185"/>
                              </a:moveTo>
                              <a:lnTo>
                                <a:pt x="22" y="144"/>
                              </a:lnTo>
                              <a:lnTo>
                                <a:pt x="22" y="88"/>
                              </a:lnTo>
                              <a:lnTo>
                                <a:pt x="56" y="44"/>
                              </a:lnTo>
                              <a:lnTo>
                                <a:pt x="98" y="0"/>
                              </a:lnTo>
                              <a:lnTo>
                                <a:pt x="72" y="25"/>
                              </a:lnTo>
                              <a:lnTo>
                                <a:pt x="31" y="56"/>
                              </a:lnTo>
                              <a:lnTo>
                                <a:pt x="0" y="82"/>
                              </a:lnTo>
                              <a:lnTo>
                                <a:pt x="6" y="104"/>
                              </a:lnTo>
                              <a:lnTo>
                                <a:pt x="4" y="129"/>
                              </a:lnTo>
                              <a:lnTo>
                                <a:pt x="4" y="157"/>
                              </a:lnTo>
                              <a:lnTo>
                                <a:pt x="40" y="18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804000"/>
                        </a:solidFill>
                        <a:ln w="7938">
                          <a:solidFill>
                            <a:srgbClr val="000000"/>
                          </a:solidFill>
                          <a:prstDash val="solid"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81" name="Freeform 42">
                          <a:extLst>
                            <a:ext uri="{FF2B5EF4-FFF2-40B4-BE49-F238E27FC236}">
                              <a16:creationId xmlns:a16="http://schemas.microsoft.com/office/drawing/2014/main" id="{384181A1-30FE-4C74-8FFD-1ED12B4DC34D}"/>
                            </a:ext>
                          </a:extLst>
                        </p:cNvPr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1404" y="1185"/>
                          <a:ext cx="34" cy="71"/>
                        </a:xfrm>
                        <a:custGeom>
                          <a:avLst/>
                          <a:gdLst>
                            <a:gd name="T0" fmla="*/ 29 w 68"/>
                            <a:gd name="T1" fmla="*/ 118 h 142"/>
                            <a:gd name="T2" fmla="*/ 0 w 68"/>
                            <a:gd name="T3" fmla="*/ 74 h 142"/>
                            <a:gd name="T4" fmla="*/ 12 w 68"/>
                            <a:gd name="T5" fmla="*/ 44 h 142"/>
                            <a:gd name="T6" fmla="*/ 37 w 68"/>
                            <a:gd name="T7" fmla="*/ 0 h 142"/>
                            <a:gd name="T8" fmla="*/ 16 w 68"/>
                            <a:gd name="T9" fmla="*/ 76 h 142"/>
                            <a:gd name="T10" fmla="*/ 32 w 68"/>
                            <a:gd name="T11" fmla="*/ 110 h 142"/>
                            <a:gd name="T12" fmla="*/ 68 w 68"/>
                            <a:gd name="T13" fmla="*/ 142 h 142"/>
                            <a:gd name="T14" fmla="*/ 29 w 68"/>
                            <a:gd name="T15" fmla="*/ 118 h 142"/>
                          </a:gdLst>
                          <a:ahLst/>
                          <a:cxnLst>
                            <a:cxn ang="0">
                              <a:pos x="T0" y="T1"/>
                            </a:cxn>
                            <a:cxn ang="0">
                              <a:pos x="T2" y="T3"/>
                            </a:cxn>
                            <a:cxn ang="0">
                              <a:pos x="T4" y="T5"/>
                            </a:cxn>
                            <a:cxn ang="0">
                              <a:pos x="T6" y="T7"/>
                            </a:cxn>
                            <a:cxn ang="0">
                              <a:pos x="T8" y="T9"/>
                            </a:cxn>
                            <a:cxn ang="0">
                              <a:pos x="T10" y="T11"/>
                            </a:cxn>
                            <a:cxn ang="0">
                              <a:pos x="T12" y="T13"/>
                            </a:cxn>
                            <a:cxn ang="0">
                              <a:pos x="T14" y="T15"/>
                            </a:cxn>
                          </a:cxnLst>
                          <a:rect l="0" t="0" r="r" b="b"/>
                          <a:pathLst>
                            <a:path w="68" h="142">
                              <a:moveTo>
                                <a:pt x="29" y="118"/>
                              </a:moveTo>
                              <a:lnTo>
                                <a:pt x="0" y="74"/>
                              </a:lnTo>
                              <a:lnTo>
                                <a:pt x="12" y="44"/>
                              </a:lnTo>
                              <a:lnTo>
                                <a:pt x="37" y="0"/>
                              </a:lnTo>
                              <a:lnTo>
                                <a:pt x="16" y="76"/>
                              </a:lnTo>
                              <a:lnTo>
                                <a:pt x="32" y="110"/>
                              </a:lnTo>
                              <a:lnTo>
                                <a:pt x="68" y="142"/>
                              </a:lnTo>
                              <a:lnTo>
                                <a:pt x="29" y="11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804000"/>
                        </a:solidFill>
                        <a:ln w="7938">
                          <a:solidFill>
                            <a:srgbClr val="000000"/>
                          </a:solidFill>
                          <a:prstDash val="solid"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82" name="Freeform 43">
                          <a:extLst>
                            <a:ext uri="{FF2B5EF4-FFF2-40B4-BE49-F238E27FC236}">
                              <a16:creationId xmlns:a16="http://schemas.microsoft.com/office/drawing/2014/main" id="{BBBCF604-BF00-4C7F-A0D4-A627257EA387}"/>
                            </a:ext>
                          </a:extLst>
                        </p:cNvPr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1431" y="1077"/>
                          <a:ext cx="46" cy="71"/>
                        </a:xfrm>
                        <a:custGeom>
                          <a:avLst/>
                          <a:gdLst>
                            <a:gd name="T0" fmla="*/ 93 w 93"/>
                            <a:gd name="T1" fmla="*/ 0 h 142"/>
                            <a:gd name="T2" fmla="*/ 49 w 93"/>
                            <a:gd name="T3" fmla="*/ 35 h 142"/>
                            <a:gd name="T4" fmla="*/ 14 w 93"/>
                            <a:gd name="T5" fmla="*/ 70 h 142"/>
                            <a:gd name="T6" fmla="*/ 8 w 93"/>
                            <a:gd name="T7" fmla="*/ 100 h 142"/>
                            <a:gd name="T8" fmla="*/ 0 w 93"/>
                            <a:gd name="T9" fmla="*/ 142 h 142"/>
                            <a:gd name="T10" fmla="*/ 15 w 93"/>
                            <a:gd name="T11" fmla="*/ 108 h 142"/>
                            <a:gd name="T12" fmla="*/ 28 w 93"/>
                            <a:gd name="T13" fmla="*/ 73 h 142"/>
                            <a:gd name="T14" fmla="*/ 66 w 93"/>
                            <a:gd name="T15" fmla="*/ 31 h 142"/>
                            <a:gd name="T16" fmla="*/ 93 w 93"/>
                            <a:gd name="T17" fmla="*/ 0 h 142"/>
                          </a:gdLst>
                          <a:ahLst/>
                          <a:cxnLst>
                            <a:cxn ang="0">
                              <a:pos x="T0" y="T1"/>
                            </a:cxn>
                            <a:cxn ang="0">
                              <a:pos x="T2" y="T3"/>
                            </a:cxn>
                            <a:cxn ang="0">
                              <a:pos x="T4" y="T5"/>
                            </a:cxn>
                            <a:cxn ang="0">
                              <a:pos x="T6" y="T7"/>
                            </a:cxn>
                            <a:cxn ang="0">
                              <a:pos x="T8" y="T9"/>
                            </a:cxn>
                            <a:cxn ang="0">
                              <a:pos x="T10" y="T11"/>
                            </a:cxn>
                            <a:cxn ang="0">
                              <a:pos x="T12" y="T13"/>
                            </a:cxn>
                            <a:cxn ang="0">
                              <a:pos x="T14" y="T15"/>
                            </a:cxn>
                            <a:cxn ang="0">
                              <a:pos x="T16" y="T17"/>
                            </a:cxn>
                          </a:cxnLst>
                          <a:rect l="0" t="0" r="r" b="b"/>
                          <a:pathLst>
                            <a:path w="93" h="142">
                              <a:moveTo>
                                <a:pt x="93" y="0"/>
                              </a:moveTo>
                              <a:lnTo>
                                <a:pt x="49" y="35"/>
                              </a:lnTo>
                              <a:lnTo>
                                <a:pt x="14" y="70"/>
                              </a:lnTo>
                              <a:lnTo>
                                <a:pt x="8" y="100"/>
                              </a:lnTo>
                              <a:lnTo>
                                <a:pt x="0" y="142"/>
                              </a:lnTo>
                              <a:lnTo>
                                <a:pt x="15" y="108"/>
                              </a:lnTo>
                              <a:lnTo>
                                <a:pt x="28" y="73"/>
                              </a:lnTo>
                              <a:lnTo>
                                <a:pt x="66" y="31"/>
                              </a:lnTo>
                              <a:lnTo>
                                <a:pt x="93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804000"/>
                        </a:solidFill>
                        <a:ln w="7938">
                          <a:solidFill>
                            <a:srgbClr val="000000"/>
                          </a:solidFill>
                          <a:prstDash val="solid"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83" name="Freeform 44">
                          <a:extLst>
                            <a:ext uri="{FF2B5EF4-FFF2-40B4-BE49-F238E27FC236}">
                              <a16:creationId xmlns:a16="http://schemas.microsoft.com/office/drawing/2014/main" id="{14812CBB-B6AF-44B9-9B61-A6E1314D88B2}"/>
                            </a:ext>
                          </a:extLst>
                        </p:cNvPr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1426" y="1212"/>
                          <a:ext cx="26" cy="44"/>
                        </a:xfrm>
                        <a:custGeom>
                          <a:avLst/>
                          <a:gdLst>
                            <a:gd name="T0" fmla="*/ 21 w 51"/>
                            <a:gd name="T1" fmla="*/ 90 h 90"/>
                            <a:gd name="T2" fmla="*/ 7 w 51"/>
                            <a:gd name="T3" fmla="*/ 61 h 90"/>
                            <a:gd name="T4" fmla="*/ 0 w 51"/>
                            <a:gd name="T5" fmla="*/ 44 h 90"/>
                            <a:gd name="T6" fmla="*/ 15 w 51"/>
                            <a:gd name="T7" fmla="*/ 20 h 90"/>
                            <a:gd name="T8" fmla="*/ 47 w 51"/>
                            <a:gd name="T9" fmla="*/ 0 h 90"/>
                            <a:gd name="T10" fmla="*/ 28 w 51"/>
                            <a:gd name="T11" fmla="*/ 25 h 90"/>
                            <a:gd name="T12" fmla="*/ 18 w 51"/>
                            <a:gd name="T13" fmla="*/ 53 h 90"/>
                            <a:gd name="T14" fmla="*/ 34 w 51"/>
                            <a:gd name="T15" fmla="*/ 61 h 90"/>
                            <a:gd name="T16" fmla="*/ 51 w 51"/>
                            <a:gd name="T17" fmla="*/ 40 h 90"/>
                            <a:gd name="T18" fmla="*/ 43 w 51"/>
                            <a:gd name="T19" fmla="*/ 59 h 90"/>
                            <a:gd name="T20" fmla="*/ 21 w 51"/>
                            <a:gd name="T21" fmla="*/ 90 h 90"/>
                          </a:gdLst>
                          <a:ahLst/>
                          <a:cxnLst>
                            <a:cxn ang="0">
                              <a:pos x="T0" y="T1"/>
                            </a:cxn>
                            <a:cxn ang="0">
                              <a:pos x="T2" y="T3"/>
                            </a:cxn>
                            <a:cxn ang="0">
                              <a:pos x="T4" y="T5"/>
                            </a:cxn>
                            <a:cxn ang="0">
                              <a:pos x="T6" y="T7"/>
                            </a:cxn>
                            <a:cxn ang="0">
                              <a:pos x="T8" y="T9"/>
                            </a:cxn>
                            <a:cxn ang="0">
                              <a:pos x="T10" y="T11"/>
                            </a:cxn>
                            <a:cxn ang="0">
                              <a:pos x="T12" y="T13"/>
                            </a:cxn>
                            <a:cxn ang="0">
                              <a:pos x="T14" y="T15"/>
                            </a:cxn>
                            <a:cxn ang="0">
                              <a:pos x="T16" y="T17"/>
                            </a:cxn>
                            <a:cxn ang="0">
                              <a:pos x="T18" y="T19"/>
                            </a:cxn>
                            <a:cxn ang="0">
                              <a:pos x="T20" y="T21"/>
                            </a:cxn>
                          </a:cxnLst>
                          <a:rect l="0" t="0" r="r" b="b"/>
                          <a:pathLst>
                            <a:path w="51" h="90">
                              <a:moveTo>
                                <a:pt x="21" y="90"/>
                              </a:moveTo>
                              <a:lnTo>
                                <a:pt x="7" y="61"/>
                              </a:lnTo>
                              <a:lnTo>
                                <a:pt x="0" y="44"/>
                              </a:lnTo>
                              <a:lnTo>
                                <a:pt x="15" y="20"/>
                              </a:lnTo>
                              <a:lnTo>
                                <a:pt x="47" y="0"/>
                              </a:lnTo>
                              <a:lnTo>
                                <a:pt x="28" y="25"/>
                              </a:lnTo>
                              <a:lnTo>
                                <a:pt x="18" y="53"/>
                              </a:lnTo>
                              <a:lnTo>
                                <a:pt x="34" y="61"/>
                              </a:lnTo>
                              <a:lnTo>
                                <a:pt x="51" y="40"/>
                              </a:lnTo>
                              <a:lnTo>
                                <a:pt x="43" y="59"/>
                              </a:lnTo>
                              <a:lnTo>
                                <a:pt x="21" y="9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804000"/>
                        </a:solidFill>
                        <a:ln w="7938">
                          <a:solidFill>
                            <a:srgbClr val="000000"/>
                          </a:solidFill>
                          <a:prstDash val="solid"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</p:grpSp>
                </p:grpSp>
                <p:grpSp>
                  <p:nvGrpSpPr>
                    <p:cNvPr id="70" name="Group 45">
                      <a:extLst>
                        <a:ext uri="{FF2B5EF4-FFF2-40B4-BE49-F238E27FC236}">
                          <a16:creationId xmlns:a16="http://schemas.microsoft.com/office/drawing/2014/main" id="{F60CC4C2-2BA7-4871-B5F4-8776FBEFF120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718" y="1300"/>
                      <a:ext cx="219" cy="107"/>
                      <a:chOff x="1718" y="1300"/>
                      <a:chExt cx="219" cy="107"/>
                    </a:xfrm>
                  </p:grpSpPr>
                  <p:sp>
                    <p:nvSpPr>
                      <p:cNvPr id="71" name="Freeform 46">
                        <a:extLst>
                          <a:ext uri="{FF2B5EF4-FFF2-40B4-BE49-F238E27FC236}">
                            <a16:creationId xmlns:a16="http://schemas.microsoft.com/office/drawing/2014/main" id="{55A17028-8295-416A-972B-42490BA4855D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18" y="1300"/>
                        <a:ext cx="219" cy="107"/>
                      </a:xfrm>
                      <a:custGeom>
                        <a:avLst/>
                        <a:gdLst>
                          <a:gd name="T0" fmla="*/ 27 w 439"/>
                          <a:gd name="T1" fmla="*/ 53 h 216"/>
                          <a:gd name="T2" fmla="*/ 106 w 439"/>
                          <a:gd name="T3" fmla="*/ 57 h 216"/>
                          <a:gd name="T4" fmla="*/ 162 w 439"/>
                          <a:gd name="T5" fmla="*/ 56 h 216"/>
                          <a:gd name="T6" fmla="*/ 228 w 439"/>
                          <a:gd name="T7" fmla="*/ 27 h 216"/>
                          <a:gd name="T8" fmla="*/ 283 w 439"/>
                          <a:gd name="T9" fmla="*/ 3 h 216"/>
                          <a:gd name="T10" fmla="*/ 333 w 439"/>
                          <a:gd name="T11" fmla="*/ 0 h 216"/>
                          <a:gd name="T12" fmla="*/ 355 w 439"/>
                          <a:gd name="T13" fmla="*/ 21 h 216"/>
                          <a:gd name="T14" fmla="*/ 389 w 439"/>
                          <a:gd name="T15" fmla="*/ 34 h 216"/>
                          <a:gd name="T16" fmla="*/ 428 w 439"/>
                          <a:gd name="T17" fmla="*/ 38 h 216"/>
                          <a:gd name="T18" fmla="*/ 439 w 439"/>
                          <a:gd name="T19" fmla="*/ 57 h 216"/>
                          <a:gd name="T20" fmla="*/ 434 w 439"/>
                          <a:gd name="T21" fmla="*/ 98 h 216"/>
                          <a:gd name="T22" fmla="*/ 425 w 439"/>
                          <a:gd name="T23" fmla="*/ 125 h 216"/>
                          <a:gd name="T24" fmla="*/ 406 w 439"/>
                          <a:gd name="T25" fmla="*/ 147 h 216"/>
                          <a:gd name="T26" fmla="*/ 377 w 439"/>
                          <a:gd name="T27" fmla="*/ 173 h 216"/>
                          <a:gd name="T28" fmla="*/ 364 w 439"/>
                          <a:gd name="T29" fmla="*/ 197 h 216"/>
                          <a:gd name="T30" fmla="*/ 343 w 439"/>
                          <a:gd name="T31" fmla="*/ 214 h 216"/>
                          <a:gd name="T32" fmla="*/ 326 w 439"/>
                          <a:gd name="T33" fmla="*/ 216 h 216"/>
                          <a:gd name="T34" fmla="*/ 301 w 439"/>
                          <a:gd name="T35" fmla="*/ 194 h 216"/>
                          <a:gd name="T36" fmla="*/ 286 w 439"/>
                          <a:gd name="T37" fmla="*/ 202 h 216"/>
                          <a:gd name="T38" fmla="*/ 260 w 439"/>
                          <a:gd name="T39" fmla="*/ 204 h 216"/>
                          <a:gd name="T40" fmla="*/ 242 w 439"/>
                          <a:gd name="T41" fmla="*/ 172 h 216"/>
                          <a:gd name="T42" fmla="*/ 231 w 439"/>
                          <a:gd name="T43" fmla="*/ 176 h 216"/>
                          <a:gd name="T44" fmla="*/ 214 w 439"/>
                          <a:gd name="T45" fmla="*/ 176 h 216"/>
                          <a:gd name="T46" fmla="*/ 204 w 439"/>
                          <a:gd name="T47" fmla="*/ 160 h 216"/>
                          <a:gd name="T48" fmla="*/ 185 w 439"/>
                          <a:gd name="T49" fmla="*/ 172 h 216"/>
                          <a:gd name="T50" fmla="*/ 168 w 439"/>
                          <a:gd name="T51" fmla="*/ 180 h 216"/>
                          <a:gd name="T52" fmla="*/ 144 w 439"/>
                          <a:gd name="T53" fmla="*/ 172 h 216"/>
                          <a:gd name="T54" fmla="*/ 140 w 439"/>
                          <a:gd name="T55" fmla="*/ 156 h 216"/>
                          <a:gd name="T56" fmla="*/ 137 w 439"/>
                          <a:gd name="T57" fmla="*/ 137 h 216"/>
                          <a:gd name="T58" fmla="*/ 102 w 439"/>
                          <a:gd name="T59" fmla="*/ 141 h 216"/>
                          <a:gd name="T60" fmla="*/ 74 w 439"/>
                          <a:gd name="T61" fmla="*/ 147 h 216"/>
                          <a:gd name="T62" fmla="*/ 68 w 439"/>
                          <a:gd name="T63" fmla="*/ 137 h 216"/>
                          <a:gd name="T64" fmla="*/ 44 w 439"/>
                          <a:gd name="T65" fmla="*/ 137 h 216"/>
                          <a:gd name="T66" fmla="*/ 12 w 439"/>
                          <a:gd name="T67" fmla="*/ 113 h 216"/>
                          <a:gd name="T68" fmla="*/ 0 w 439"/>
                          <a:gd name="T69" fmla="*/ 88 h 216"/>
                          <a:gd name="T70" fmla="*/ 6 w 439"/>
                          <a:gd name="T71" fmla="*/ 76 h 216"/>
                          <a:gd name="T72" fmla="*/ 2 w 439"/>
                          <a:gd name="T73" fmla="*/ 56 h 216"/>
                          <a:gd name="T74" fmla="*/ 27 w 439"/>
                          <a:gd name="T75" fmla="*/ 53 h 216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  <a:cxn ang="0">
                            <a:pos x="T66" y="T67"/>
                          </a:cxn>
                          <a:cxn ang="0">
                            <a:pos x="T68" y="T69"/>
                          </a:cxn>
                          <a:cxn ang="0">
                            <a:pos x="T70" y="T71"/>
                          </a:cxn>
                          <a:cxn ang="0">
                            <a:pos x="T72" y="T73"/>
                          </a:cxn>
                          <a:cxn ang="0">
                            <a:pos x="T74" y="T75"/>
                          </a:cxn>
                        </a:cxnLst>
                        <a:rect l="0" t="0" r="r" b="b"/>
                        <a:pathLst>
                          <a:path w="439" h="216">
                            <a:moveTo>
                              <a:pt x="27" y="53"/>
                            </a:moveTo>
                            <a:lnTo>
                              <a:pt x="106" y="57"/>
                            </a:lnTo>
                            <a:lnTo>
                              <a:pt x="162" y="56"/>
                            </a:lnTo>
                            <a:lnTo>
                              <a:pt x="228" y="27"/>
                            </a:lnTo>
                            <a:lnTo>
                              <a:pt x="283" y="3"/>
                            </a:lnTo>
                            <a:lnTo>
                              <a:pt x="333" y="0"/>
                            </a:lnTo>
                            <a:lnTo>
                              <a:pt x="355" y="21"/>
                            </a:lnTo>
                            <a:lnTo>
                              <a:pt x="389" y="34"/>
                            </a:lnTo>
                            <a:lnTo>
                              <a:pt x="428" y="38"/>
                            </a:lnTo>
                            <a:lnTo>
                              <a:pt x="439" y="57"/>
                            </a:lnTo>
                            <a:lnTo>
                              <a:pt x="434" y="98"/>
                            </a:lnTo>
                            <a:lnTo>
                              <a:pt x="425" y="125"/>
                            </a:lnTo>
                            <a:lnTo>
                              <a:pt x="406" y="147"/>
                            </a:lnTo>
                            <a:lnTo>
                              <a:pt x="377" y="173"/>
                            </a:lnTo>
                            <a:lnTo>
                              <a:pt x="364" y="197"/>
                            </a:lnTo>
                            <a:lnTo>
                              <a:pt x="343" y="214"/>
                            </a:lnTo>
                            <a:lnTo>
                              <a:pt x="326" y="216"/>
                            </a:lnTo>
                            <a:lnTo>
                              <a:pt x="301" y="194"/>
                            </a:lnTo>
                            <a:lnTo>
                              <a:pt x="286" y="202"/>
                            </a:lnTo>
                            <a:lnTo>
                              <a:pt x="260" y="204"/>
                            </a:lnTo>
                            <a:lnTo>
                              <a:pt x="242" y="172"/>
                            </a:lnTo>
                            <a:lnTo>
                              <a:pt x="231" y="176"/>
                            </a:lnTo>
                            <a:lnTo>
                              <a:pt x="214" y="176"/>
                            </a:lnTo>
                            <a:lnTo>
                              <a:pt x="204" y="160"/>
                            </a:lnTo>
                            <a:lnTo>
                              <a:pt x="185" y="172"/>
                            </a:lnTo>
                            <a:lnTo>
                              <a:pt x="168" y="180"/>
                            </a:lnTo>
                            <a:lnTo>
                              <a:pt x="144" y="172"/>
                            </a:lnTo>
                            <a:lnTo>
                              <a:pt x="140" y="156"/>
                            </a:lnTo>
                            <a:lnTo>
                              <a:pt x="137" y="137"/>
                            </a:lnTo>
                            <a:lnTo>
                              <a:pt x="102" y="141"/>
                            </a:lnTo>
                            <a:lnTo>
                              <a:pt x="74" y="147"/>
                            </a:lnTo>
                            <a:lnTo>
                              <a:pt x="68" y="137"/>
                            </a:lnTo>
                            <a:lnTo>
                              <a:pt x="44" y="137"/>
                            </a:lnTo>
                            <a:lnTo>
                              <a:pt x="12" y="113"/>
                            </a:lnTo>
                            <a:lnTo>
                              <a:pt x="0" y="88"/>
                            </a:lnTo>
                            <a:lnTo>
                              <a:pt x="6" y="76"/>
                            </a:lnTo>
                            <a:lnTo>
                              <a:pt x="2" y="56"/>
                            </a:lnTo>
                            <a:lnTo>
                              <a:pt x="27" y="53"/>
                            </a:lnTo>
                            <a:close/>
                          </a:path>
                        </a:pathLst>
                      </a:custGeom>
                      <a:solidFill>
                        <a:srgbClr val="C08040"/>
                      </a:solidFill>
                      <a:ln w="7938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grpSp>
                    <p:nvGrpSpPr>
                      <p:cNvPr id="72" name="Group 47">
                        <a:extLst>
                          <a:ext uri="{FF2B5EF4-FFF2-40B4-BE49-F238E27FC236}">
                            <a16:creationId xmlns:a16="http://schemas.microsoft.com/office/drawing/2014/main" id="{A976E341-EEB9-4A7C-B0F7-0DFAE999037B}"/>
                          </a:ext>
                        </a:extLst>
                      </p:cNvPr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751" y="1316"/>
                        <a:ext cx="164" cy="83"/>
                        <a:chOff x="1751" y="1316"/>
                        <a:chExt cx="164" cy="83"/>
                      </a:xfrm>
                    </p:grpSpPr>
                    <p:sp>
                      <p:nvSpPr>
                        <p:cNvPr id="73" name="Freeform 48">
                          <a:extLst>
                            <a:ext uri="{FF2B5EF4-FFF2-40B4-BE49-F238E27FC236}">
                              <a16:creationId xmlns:a16="http://schemas.microsoft.com/office/drawing/2014/main" id="{EC396F32-E7E8-4502-8876-432E966136CC}"/>
                            </a:ext>
                          </a:extLst>
                        </p:cNvPr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1751" y="1344"/>
                          <a:ext cx="50" cy="24"/>
                        </a:xfrm>
                        <a:custGeom>
                          <a:avLst/>
                          <a:gdLst>
                            <a:gd name="T0" fmla="*/ 0 w 102"/>
                            <a:gd name="T1" fmla="*/ 49 h 49"/>
                            <a:gd name="T2" fmla="*/ 52 w 102"/>
                            <a:gd name="T3" fmla="*/ 32 h 49"/>
                            <a:gd name="T4" fmla="*/ 102 w 102"/>
                            <a:gd name="T5" fmla="*/ 0 h 49"/>
                            <a:gd name="T6" fmla="*/ 82 w 102"/>
                            <a:gd name="T7" fmla="*/ 25 h 49"/>
                            <a:gd name="T8" fmla="*/ 61 w 102"/>
                            <a:gd name="T9" fmla="*/ 41 h 49"/>
                            <a:gd name="T10" fmla="*/ 0 w 102"/>
                            <a:gd name="T11" fmla="*/ 49 h 49"/>
                          </a:gdLst>
                          <a:ahLst/>
                          <a:cxnLst>
                            <a:cxn ang="0">
                              <a:pos x="T0" y="T1"/>
                            </a:cxn>
                            <a:cxn ang="0">
                              <a:pos x="T2" y="T3"/>
                            </a:cxn>
                            <a:cxn ang="0">
                              <a:pos x="T4" y="T5"/>
                            </a:cxn>
                            <a:cxn ang="0">
                              <a:pos x="T6" y="T7"/>
                            </a:cxn>
                            <a:cxn ang="0">
                              <a:pos x="T8" y="T9"/>
                            </a:cxn>
                            <a:cxn ang="0">
                              <a:pos x="T10" y="T11"/>
                            </a:cxn>
                          </a:cxnLst>
                          <a:rect l="0" t="0" r="r" b="b"/>
                          <a:pathLst>
                            <a:path w="102" h="49">
                              <a:moveTo>
                                <a:pt x="0" y="49"/>
                              </a:moveTo>
                              <a:lnTo>
                                <a:pt x="52" y="32"/>
                              </a:lnTo>
                              <a:lnTo>
                                <a:pt x="102" y="0"/>
                              </a:lnTo>
                              <a:lnTo>
                                <a:pt x="82" y="25"/>
                              </a:lnTo>
                              <a:lnTo>
                                <a:pt x="61" y="41"/>
                              </a:lnTo>
                              <a:lnTo>
                                <a:pt x="0" y="49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804000"/>
                        </a:solidFill>
                        <a:ln w="7938">
                          <a:solidFill>
                            <a:srgbClr val="000000"/>
                          </a:solidFill>
                          <a:prstDash val="solid"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74" name="Freeform 49">
                          <a:extLst>
                            <a:ext uri="{FF2B5EF4-FFF2-40B4-BE49-F238E27FC236}">
                              <a16:creationId xmlns:a16="http://schemas.microsoft.com/office/drawing/2014/main" id="{E97E3ACF-80B8-4B1D-BD19-EFDDEBF5ED2B}"/>
                            </a:ext>
                          </a:extLst>
                        </p:cNvPr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1817" y="1316"/>
                          <a:ext cx="41" cy="66"/>
                        </a:xfrm>
                        <a:custGeom>
                          <a:avLst/>
                          <a:gdLst>
                            <a:gd name="T0" fmla="*/ 0 w 82"/>
                            <a:gd name="T1" fmla="*/ 132 h 132"/>
                            <a:gd name="T2" fmla="*/ 28 w 82"/>
                            <a:gd name="T3" fmla="*/ 88 h 132"/>
                            <a:gd name="T4" fmla="*/ 82 w 82"/>
                            <a:gd name="T5" fmla="*/ 0 h 132"/>
                            <a:gd name="T6" fmla="*/ 66 w 82"/>
                            <a:gd name="T7" fmla="*/ 53 h 132"/>
                            <a:gd name="T8" fmla="*/ 55 w 82"/>
                            <a:gd name="T9" fmla="*/ 91 h 132"/>
                            <a:gd name="T10" fmla="*/ 0 w 82"/>
                            <a:gd name="T11" fmla="*/ 132 h 132"/>
                          </a:gdLst>
                          <a:ahLst/>
                          <a:cxnLst>
                            <a:cxn ang="0">
                              <a:pos x="T0" y="T1"/>
                            </a:cxn>
                            <a:cxn ang="0">
                              <a:pos x="T2" y="T3"/>
                            </a:cxn>
                            <a:cxn ang="0">
                              <a:pos x="T4" y="T5"/>
                            </a:cxn>
                            <a:cxn ang="0">
                              <a:pos x="T6" y="T7"/>
                            </a:cxn>
                            <a:cxn ang="0">
                              <a:pos x="T8" y="T9"/>
                            </a:cxn>
                            <a:cxn ang="0">
                              <a:pos x="T10" y="T11"/>
                            </a:cxn>
                          </a:cxnLst>
                          <a:rect l="0" t="0" r="r" b="b"/>
                          <a:pathLst>
                            <a:path w="82" h="132">
                              <a:moveTo>
                                <a:pt x="0" y="132"/>
                              </a:moveTo>
                              <a:lnTo>
                                <a:pt x="28" y="88"/>
                              </a:lnTo>
                              <a:lnTo>
                                <a:pt x="82" y="0"/>
                              </a:lnTo>
                              <a:lnTo>
                                <a:pt x="66" y="53"/>
                              </a:lnTo>
                              <a:lnTo>
                                <a:pt x="55" y="91"/>
                              </a:lnTo>
                              <a:lnTo>
                                <a:pt x="0" y="1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804000"/>
                        </a:solidFill>
                        <a:ln w="7938">
                          <a:solidFill>
                            <a:srgbClr val="000000"/>
                          </a:solidFill>
                          <a:prstDash val="solid"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75" name="Freeform 50">
                          <a:extLst>
                            <a:ext uri="{FF2B5EF4-FFF2-40B4-BE49-F238E27FC236}">
                              <a16:creationId xmlns:a16="http://schemas.microsoft.com/office/drawing/2014/main" id="{07F0FDE2-8F09-414D-A87F-CB111B1B7F2A}"/>
                            </a:ext>
                          </a:extLst>
                        </p:cNvPr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1866" y="1319"/>
                          <a:ext cx="29" cy="80"/>
                        </a:xfrm>
                        <a:custGeom>
                          <a:avLst/>
                          <a:gdLst>
                            <a:gd name="T0" fmla="*/ 0 w 58"/>
                            <a:gd name="T1" fmla="*/ 158 h 158"/>
                            <a:gd name="T2" fmla="*/ 42 w 58"/>
                            <a:gd name="T3" fmla="*/ 123 h 158"/>
                            <a:gd name="T4" fmla="*/ 41 w 58"/>
                            <a:gd name="T5" fmla="*/ 51 h 158"/>
                            <a:gd name="T6" fmla="*/ 11 w 58"/>
                            <a:gd name="T7" fmla="*/ 0 h 158"/>
                            <a:gd name="T8" fmla="*/ 46 w 58"/>
                            <a:gd name="T9" fmla="*/ 48 h 158"/>
                            <a:gd name="T10" fmla="*/ 58 w 58"/>
                            <a:gd name="T11" fmla="*/ 97 h 158"/>
                            <a:gd name="T12" fmla="*/ 55 w 58"/>
                            <a:gd name="T13" fmla="*/ 138 h 158"/>
                            <a:gd name="T14" fmla="*/ 0 w 58"/>
                            <a:gd name="T15" fmla="*/ 158 h 158"/>
                          </a:gdLst>
                          <a:ahLst/>
                          <a:cxnLst>
                            <a:cxn ang="0">
                              <a:pos x="T0" y="T1"/>
                            </a:cxn>
                            <a:cxn ang="0">
                              <a:pos x="T2" y="T3"/>
                            </a:cxn>
                            <a:cxn ang="0">
                              <a:pos x="T4" y="T5"/>
                            </a:cxn>
                            <a:cxn ang="0">
                              <a:pos x="T6" y="T7"/>
                            </a:cxn>
                            <a:cxn ang="0">
                              <a:pos x="T8" y="T9"/>
                            </a:cxn>
                            <a:cxn ang="0">
                              <a:pos x="T10" y="T11"/>
                            </a:cxn>
                            <a:cxn ang="0">
                              <a:pos x="T12" y="T13"/>
                            </a:cxn>
                            <a:cxn ang="0">
                              <a:pos x="T14" y="T15"/>
                            </a:cxn>
                          </a:cxnLst>
                          <a:rect l="0" t="0" r="r" b="b"/>
                          <a:pathLst>
                            <a:path w="58" h="158">
                              <a:moveTo>
                                <a:pt x="0" y="158"/>
                              </a:moveTo>
                              <a:lnTo>
                                <a:pt x="42" y="123"/>
                              </a:lnTo>
                              <a:lnTo>
                                <a:pt x="41" y="51"/>
                              </a:lnTo>
                              <a:lnTo>
                                <a:pt x="11" y="0"/>
                              </a:lnTo>
                              <a:lnTo>
                                <a:pt x="46" y="48"/>
                              </a:lnTo>
                              <a:lnTo>
                                <a:pt x="58" y="97"/>
                              </a:lnTo>
                              <a:lnTo>
                                <a:pt x="55" y="138"/>
                              </a:lnTo>
                              <a:lnTo>
                                <a:pt x="0" y="15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804000"/>
                        </a:solidFill>
                        <a:ln w="7938">
                          <a:solidFill>
                            <a:srgbClr val="000000"/>
                          </a:solidFill>
                          <a:prstDash val="solid"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76" name="Freeform 51">
                          <a:extLst>
                            <a:ext uri="{FF2B5EF4-FFF2-40B4-BE49-F238E27FC236}">
                              <a16:creationId xmlns:a16="http://schemas.microsoft.com/office/drawing/2014/main" id="{18F58DEF-868F-47A3-BA14-B8312B249C5B}"/>
                            </a:ext>
                          </a:extLst>
                        </p:cNvPr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1906" y="1345"/>
                          <a:ext cx="9" cy="30"/>
                        </a:xfrm>
                        <a:custGeom>
                          <a:avLst/>
                          <a:gdLst>
                            <a:gd name="T0" fmla="*/ 0 w 18"/>
                            <a:gd name="T1" fmla="*/ 0 h 60"/>
                            <a:gd name="T2" fmla="*/ 18 w 18"/>
                            <a:gd name="T3" fmla="*/ 40 h 60"/>
                            <a:gd name="T4" fmla="*/ 12 w 18"/>
                            <a:gd name="T5" fmla="*/ 60 h 60"/>
                          </a:gdLst>
                          <a:ahLst/>
                          <a:cxnLst>
                            <a:cxn ang="0">
                              <a:pos x="T0" y="T1"/>
                            </a:cxn>
                            <a:cxn ang="0">
                              <a:pos x="T2" y="T3"/>
                            </a:cxn>
                            <a:cxn ang="0">
                              <a:pos x="T4" y="T5"/>
                            </a:cxn>
                          </a:cxnLst>
                          <a:rect l="0" t="0" r="r" b="b"/>
                          <a:pathLst>
                            <a:path w="18" h="60">
                              <a:moveTo>
                                <a:pt x="0" y="0"/>
                              </a:moveTo>
                              <a:lnTo>
                                <a:pt x="18" y="40"/>
                              </a:lnTo>
                              <a:lnTo>
                                <a:pt x="12" y="60"/>
                              </a:lnTo>
                            </a:path>
                          </a:pathLst>
                        </a:custGeom>
                        <a:noFill/>
                        <a:ln w="7938">
                          <a:solidFill>
                            <a:srgbClr val="000000"/>
                          </a:solidFill>
                          <a:prstDash val="solid"/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</p:grpSp>
                </p:grpSp>
              </p:grpSp>
              <p:grpSp>
                <p:nvGrpSpPr>
                  <p:cNvPr id="57" name="Group 52">
                    <a:extLst>
                      <a:ext uri="{FF2B5EF4-FFF2-40B4-BE49-F238E27FC236}">
                        <a16:creationId xmlns:a16="http://schemas.microsoft.com/office/drawing/2014/main" id="{66F6972B-1C6D-465C-91E3-F6CF9F7056AA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1781" y="1117"/>
                    <a:ext cx="261" cy="224"/>
                    <a:chOff x="1781" y="1117"/>
                    <a:chExt cx="261" cy="224"/>
                  </a:xfrm>
                </p:grpSpPr>
                <p:sp>
                  <p:nvSpPr>
                    <p:cNvPr id="61" name="Freeform 53">
                      <a:extLst>
                        <a:ext uri="{FF2B5EF4-FFF2-40B4-BE49-F238E27FC236}">
                          <a16:creationId xmlns:a16="http://schemas.microsoft.com/office/drawing/2014/main" id="{EF6A8C24-A1FD-4E55-A7F2-E150FB29A0D5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896" y="1198"/>
                      <a:ext cx="124" cy="116"/>
                    </a:xfrm>
                    <a:custGeom>
                      <a:avLst/>
                      <a:gdLst>
                        <a:gd name="T0" fmla="*/ 17 w 249"/>
                        <a:gd name="T1" fmla="*/ 92 h 231"/>
                        <a:gd name="T2" fmla="*/ 47 w 249"/>
                        <a:gd name="T3" fmla="*/ 47 h 231"/>
                        <a:gd name="T4" fmla="*/ 64 w 249"/>
                        <a:gd name="T5" fmla="*/ 30 h 231"/>
                        <a:gd name="T6" fmla="*/ 104 w 249"/>
                        <a:gd name="T7" fmla="*/ 10 h 231"/>
                        <a:gd name="T8" fmla="*/ 148 w 249"/>
                        <a:gd name="T9" fmla="*/ 0 h 231"/>
                        <a:gd name="T10" fmla="*/ 187 w 249"/>
                        <a:gd name="T11" fmla="*/ 0 h 231"/>
                        <a:gd name="T12" fmla="*/ 212 w 249"/>
                        <a:gd name="T13" fmla="*/ 7 h 231"/>
                        <a:gd name="T14" fmla="*/ 234 w 249"/>
                        <a:gd name="T15" fmla="*/ 35 h 231"/>
                        <a:gd name="T16" fmla="*/ 249 w 249"/>
                        <a:gd name="T17" fmla="*/ 74 h 231"/>
                        <a:gd name="T18" fmla="*/ 244 w 249"/>
                        <a:gd name="T19" fmla="*/ 115 h 231"/>
                        <a:gd name="T20" fmla="*/ 222 w 249"/>
                        <a:gd name="T21" fmla="*/ 152 h 231"/>
                        <a:gd name="T22" fmla="*/ 206 w 249"/>
                        <a:gd name="T23" fmla="*/ 180 h 231"/>
                        <a:gd name="T24" fmla="*/ 161 w 249"/>
                        <a:gd name="T25" fmla="*/ 206 h 231"/>
                        <a:gd name="T26" fmla="*/ 104 w 249"/>
                        <a:gd name="T27" fmla="*/ 219 h 231"/>
                        <a:gd name="T28" fmla="*/ 54 w 249"/>
                        <a:gd name="T29" fmla="*/ 231 h 231"/>
                        <a:gd name="T30" fmla="*/ 20 w 249"/>
                        <a:gd name="T31" fmla="*/ 219 h 231"/>
                        <a:gd name="T32" fmla="*/ 3 w 249"/>
                        <a:gd name="T33" fmla="*/ 197 h 231"/>
                        <a:gd name="T34" fmla="*/ 0 w 249"/>
                        <a:gd name="T35" fmla="*/ 159 h 231"/>
                        <a:gd name="T36" fmla="*/ 17 w 249"/>
                        <a:gd name="T37" fmla="*/ 92 h 23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</a:cxnLst>
                      <a:rect l="0" t="0" r="r" b="b"/>
                      <a:pathLst>
                        <a:path w="249" h="231">
                          <a:moveTo>
                            <a:pt x="17" y="92"/>
                          </a:moveTo>
                          <a:lnTo>
                            <a:pt x="47" y="47"/>
                          </a:lnTo>
                          <a:lnTo>
                            <a:pt x="64" y="30"/>
                          </a:lnTo>
                          <a:lnTo>
                            <a:pt x="104" y="10"/>
                          </a:lnTo>
                          <a:lnTo>
                            <a:pt x="148" y="0"/>
                          </a:lnTo>
                          <a:lnTo>
                            <a:pt x="187" y="0"/>
                          </a:lnTo>
                          <a:lnTo>
                            <a:pt x="212" y="7"/>
                          </a:lnTo>
                          <a:lnTo>
                            <a:pt x="234" y="35"/>
                          </a:lnTo>
                          <a:lnTo>
                            <a:pt x="249" y="74"/>
                          </a:lnTo>
                          <a:lnTo>
                            <a:pt x="244" y="115"/>
                          </a:lnTo>
                          <a:lnTo>
                            <a:pt x="222" y="152"/>
                          </a:lnTo>
                          <a:lnTo>
                            <a:pt x="206" y="180"/>
                          </a:lnTo>
                          <a:lnTo>
                            <a:pt x="161" y="206"/>
                          </a:lnTo>
                          <a:lnTo>
                            <a:pt x="104" y="219"/>
                          </a:lnTo>
                          <a:lnTo>
                            <a:pt x="54" y="231"/>
                          </a:lnTo>
                          <a:lnTo>
                            <a:pt x="20" y="219"/>
                          </a:lnTo>
                          <a:lnTo>
                            <a:pt x="3" y="197"/>
                          </a:lnTo>
                          <a:lnTo>
                            <a:pt x="0" y="159"/>
                          </a:lnTo>
                          <a:lnTo>
                            <a:pt x="17" y="92"/>
                          </a:lnTo>
                          <a:close/>
                        </a:path>
                      </a:pathLst>
                    </a:custGeom>
                    <a:solidFill>
                      <a:srgbClr val="F0F0FF"/>
                    </a:solidFill>
                    <a:ln w="7938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2" name="Freeform 54">
                      <a:extLst>
                        <a:ext uri="{FF2B5EF4-FFF2-40B4-BE49-F238E27FC236}">
                          <a16:creationId xmlns:a16="http://schemas.microsoft.com/office/drawing/2014/main" id="{E4D6E558-3E67-4C74-BE99-317F15D19292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949" y="1162"/>
                      <a:ext cx="93" cy="72"/>
                    </a:xfrm>
                    <a:custGeom>
                      <a:avLst/>
                      <a:gdLst>
                        <a:gd name="T0" fmla="*/ 23 w 184"/>
                        <a:gd name="T1" fmla="*/ 0 h 143"/>
                        <a:gd name="T2" fmla="*/ 177 w 184"/>
                        <a:gd name="T3" fmla="*/ 85 h 143"/>
                        <a:gd name="T4" fmla="*/ 183 w 184"/>
                        <a:gd name="T5" fmla="*/ 97 h 143"/>
                        <a:gd name="T6" fmla="*/ 184 w 184"/>
                        <a:gd name="T7" fmla="*/ 114 h 143"/>
                        <a:gd name="T8" fmla="*/ 181 w 184"/>
                        <a:gd name="T9" fmla="*/ 127 h 143"/>
                        <a:gd name="T10" fmla="*/ 177 w 184"/>
                        <a:gd name="T11" fmla="*/ 139 h 143"/>
                        <a:gd name="T12" fmla="*/ 170 w 184"/>
                        <a:gd name="T13" fmla="*/ 143 h 143"/>
                        <a:gd name="T14" fmla="*/ 155 w 184"/>
                        <a:gd name="T15" fmla="*/ 143 h 143"/>
                        <a:gd name="T16" fmla="*/ 14 w 184"/>
                        <a:gd name="T17" fmla="*/ 63 h 143"/>
                        <a:gd name="T18" fmla="*/ 3 w 184"/>
                        <a:gd name="T19" fmla="*/ 51 h 143"/>
                        <a:gd name="T20" fmla="*/ 0 w 184"/>
                        <a:gd name="T21" fmla="*/ 35 h 143"/>
                        <a:gd name="T22" fmla="*/ 3 w 184"/>
                        <a:gd name="T23" fmla="*/ 17 h 143"/>
                        <a:gd name="T24" fmla="*/ 8 w 184"/>
                        <a:gd name="T25" fmla="*/ 9 h 143"/>
                        <a:gd name="T26" fmla="*/ 16 w 184"/>
                        <a:gd name="T27" fmla="*/ 1 h 143"/>
                        <a:gd name="T28" fmla="*/ 23 w 184"/>
                        <a:gd name="T29" fmla="*/ 0 h 1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</a:cxnLst>
                      <a:rect l="0" t="0" r="r" b="b"/>
                      <a:pathLst>
                        <a:path w="184" h="143">
                          <a:moveTo>
                            <a:pt x="23" y="0"/>
                          </a:moveTo>
                          <a:lnTo>
                            <a:pt x="177" y="85"/>
                          </a:lnTo>
                          <a:lnTo>
                            <a:pt x="183" y="97"/>
                          </a:lnTo>
                          <a:lnTo>
                            <a:pt x="184" y="114"/>
                          </a:lnTo>
                          <a:lnTo>
                            <a:pt x="181" y="127"/>
                          </a:lnTo>
                          <a:lnTo>
                            <a:pt x="177" y="139"/>
                          </a:lnTo>
                          <a:lnTo>
                            <a:pt x="170" y="143"/>
                          </a:lnTo>
                          <a:lnTo>
                            <a:pt x="155" y="143"/>
                          </a:lnTo>
                          <a:lnTo>
                            <a:pt x="14" y="63"/>
                          </a:lnTo>
                          <a:lnTo>
                            <a:pt x="3" y="51"/>
                          </a:lnTo>
                          <a:lnTo>
                            <a:pt x="0" y="35"/>
                          </a:lnTo>
                          <a:lnTo>
                            <a:pt x="3" y="17"/>
                          </a:lnTo>
                          <a:lnTo>
                            <a:pt x="8" y="9"/>
                          </a:lnTo>
                          <a:lnTo>
                            <a:pt x="16" y="1"/>
                          </a:lnTo>
                          <a:lnTo>
                            <a:pt x="23" y="0"/>
                          </a:lnTo>
                          <a:close/>
                        </a:path>
                      </a:pathLst>
                    </a:custGeom>
                    <a:solidFill>
                      <a:srgbClr val="C08040"/>
                    </a:solidFill>
                    <a:ln w="7938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3" name="Freeform 55">
                      <a:extLst>
                        <a:ext uri="{FF2B5EF4-FFF2-40B4-BE49-F238E27FC236}">
                          <a16:creationId xmlns:a16="http://schemas.microsoft.com/office/drawing/2014/main" id="{B011A814-E638-4B92-B7F6-BC208B7BFB5F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866" y="1166"/>
                      <a:ext cx="168" cy="175"/>
                    </a:xfrm>
                    <a:custGeom>
                      <a:avLst/>
                      <a:gdLst>
                        <a:gd name="T0" fmla="*/ 104 w 337"/>
                        <a:gd name="T1" fmla="*/ 0 h 350"/>
                        <a:gd name="T2" fmla="*/ 202 w 337"/>
                        <a:gd name="T3" fmla="*/ 80 h 350"/>
                        <a:gd name="T4" fmla="*/ 243 w 337"/>
                        <a:gd name="T5" fmla="*/ 117 h 350"/>
                        <a:gd name="T6" fmla="*/ 284 w 337"/>
                        <a:gd name="T7" fmla="*/ 159 h 350"/>
                        <a:gd name="T8" fmla="*/ 309 w 337"/>
                        <a:gd name="T9" fmla="*/ 193 h 350"/>
                        <a:gd name="T10" fmla="*/ 331 w 337"/>
                        <a:gd name="T11" fmla="*/ 227 h 350"/>
                        <a:gd name="T12" fmla="*/ 337 w 337"/>
                        <a:gd name="T13" fmla="*/ 266 h 350"/>
                        <a:gd name="T14" fmla="*/ 332 w 337"/>
                        <a:gd name="T15" fmla="*/ 307 h 350"/>
                        <a:gd name="T16" fmla="*/ 315 w 337"/>
                        <a:gd name="T17" fmla="*/ 332 h 350"/>
                        <a:gd name="T18" fmla="*/ 284 w 337"/>
                        <a:gd name="T19" fmla="*/ 350 h 350"/>
                        <a:gd name="T20" fmla="*/ 209 w 337"/>
                        <a:gd name="T21" fmla="*/ 350 h 350"/>
                        <a:gd name="T22" fmla="*/ 156 w 337"/>
                        <a:gd name="T23" fmla="*/ 342 h 350"/>
                        <a:gd name="T24" fmla="*/ 77 w 337"/>
                        <a:gd name="T25" fmla="*/ 320 h 350"/>
                        <a:gd name="T26" fmla="*/ 63 w 337"/>
                        <a:gd name="T27" fmla="*/ 297 h 350"/>
                        <a:gd name="T28" fmla="*/ 39 w 337"/>
                        <a:gd name="T29" fmla="*/ 266 h 350"/>
                        <a:gd name="T30" fmla="*/ 0 w 337"/>
                        <a:gd name="T31" fmla="*/ 250 h 350"/>
                        <a:gd name="T32" fmla="*/ 35 w 337"/>
                        <a:gd name="T33" fmla="*/ 199 h 350"/>
                        <a:gd name="T34" fmla="*/ 35 w 337"/>
                        <a:gd name="T35" fmla="*/ 80 h 350"/>
                        <a:gd name="T36" fmla="*/ 104 w 337"/>
                        <a:gd name="T37" fmla="*/ 0 h 35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</a:cxnLst>
                      <a:rect l="0" t="0" r="r" b="b"/>
                      <a:pathLst>
                        <a:path w="337" h="350">
                          <a:moveTo>
                            <a:pt x="104" y="0"/>
                          </a:moveTo>
                          <a:lnTo>
                            <a:pt x="202" y="80"/>
                          </a:lnTo>
                          <a:lnTo>
                            <a:pt x="243" y="117"/>
                          </a:lnTo>
                          <a:lnTo>
                            <a:pt x="284" y="159"/>
                          </a:lnTo>
                          <a:lnTo>
                            <a:pt x="309" y="193"/>
                          </a:lnTo>
                          <a:lnTo>
                            <a:pt x="331" y="227"/>
                          </a:lnTo>
                          <a:lnTo>
                            <a:pt x="337" y="266"/>
                          </a:lnTo>
                          <a:lnTo>
                            <a:pt x="332" y="307"/>
                          </a:lnTo>
                          <a:lnTo>
                            <a:pt x="315" y="332"/>
                          </a:lnTo>
                          <a:lnTo>
                            <a:pt x="284" y="350"/>
                          </a:lnTo>
                          <a:lnTo>
                            <a:pt x="209" y="350"/>
                          </a:lnTo>
                          <a:lnTo>
                            <a:pt x="156" y="342"/>
                          </a:lnTo>
                          <a:lnTo>
                            <a:pt x="77" y="320"/>
                          </a:lnTo>
                          <a:lnTo>
                            <a:pt x="63" y="297"/>
                          </a:lnTo>
                          <a:lnTo>
                            <a:pt x="39" y="266"/>
                          </a:lnTo>
                          <a:lnTo>
                            <a:pt x="0" y="250"/>
                          </a:lnTo>
                          <a:lnTo>
                            <a:pt x="35" y="199"/>
                          </a:lnTo>
                          <a:lnTo>
                            <a:pt x="35" y="80"/>
                          </a:lnTo>
                          <a:lnTo>
                            <a:pt x="104" y="0"/>
                          </a:lnTo>
                          <a:close/>
                        </a:path>
                      </a:pathLst>
                    </a:custGeom>
                    <a:solidFill>
                      <a:srgbClr val="E0A080"/>
                    </a:solidFill>
                    <a:ln w="7938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64" name="Group 56">
                      <a:extLst>
                        <a:ext uri="{FF2B5EF4-FFF2-40B4-BE49-F238E27FC236}">
                          <a16:creationId xmlns:a16="http://schemas.microsoft.com/office/drawing/2014/main" id="{5C889D76-545F-479B-BDB9-40606EEC6AD6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781" y="1117"/>
                      <a:ext cx="158" cy="153"/>
                      <a:chOff x="1781" y="1117"/>
                      <a:chExt cx="158" cy="153"/>
                    </a:xfrm>
                  </p:grpSpPr>
                  <p:sp>
                    <p:nvSpPr>
                      <p:cNvPr id="65" name="Freeform 57">
                        <a:extLst>
                          <a:ext uri="{FF2B5EF4-FFF2-40B4-BE49-F238E27FC236}">
                            <a16:creationId xmlns:a16="http://schemas.microsoft.com/office/drawing/2014/main" id="{A63D02D7-5B74-4A95-A3A2-C5B06B0E57D6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81" y="1154"/>
                        <a:ext cx="125" cy="116"/>
                      </a:xfrm>
                      <a:custGeom>
                        <a:avLst/>
                        <a:gdLst>
                          <a:gd name="T0" fmla="*/ 17 w 250"/>
                          <a:gd name="T1" fmla="*/ 93 h 231"/>
                          <a:gd name="T2" fmla="*/ 46 w 250"/>
                          <a:gd name="T3" fmla="*/ 48 h 231"/>
                          <a:gd name="T4" fmla="*/ 64 w 250"/>
                          <a:gd name="T5" fmla="*/ 29 h 231"/>
                          <a:gd name="T6" fmla="*/ 104 w 250"/>
                          <a:gd name="T7" fmla="*/ 9 h 231"/>
                          <a:gd name="T8" fmla="*/ 150 w 250"/>
                          <a:gd name="T9" fmla="*/ 0 h 231"/>
                          <a:gd name="T10" fmla="*/ 190 w 250"/>
                          <a:gd name="T11" fmla="*/ 0 h 231"/>
                          <a:gd name="T12" fmla="*/ 215 w 250"/>
                          <a:gd name="T13" fmla="*/ 7 h 231"/>
                          <a:gd name="T14" fmla="*/ 238 w 250"/>
                          <a:gd name="T15" fmla="*/ 35 h 231"/>
                          <a:gd name="T16" fmla="*/ 250 w 250"/>
                          <a:gd name="T17" fmla="*/ 74 h 231"/>
                          <a:gd name="T18" fmla="*/ 247 w 250"/>
                          <a:gd name="T19" fmla="*/ 118 h 231"/>
                          <a:gd name="T20" fmla="*/ 225 w 250"/>
                          <a:gd name="T21" fmla="*/ 155 h 231"/>
                          <a:gd name="T22" fmla="*/ 208 w 250"/>
                          <a:gd name="T23" fmla="*/ 180 h 231"/>
                          <a:gd name="T24" fmla="*/ 162 w 250"/>
                          <a:gd name="T25" fmla="*/ 205 h 231"/>
                          <a:gd name="T26" fmla="*/ 104 w 250"/>
                          <a:gd name="T27" fmla="*/ 219 h 231"/>
                          <a:gd name="T28" fmla="*/ 57 w 250"/>
                          <a:gd name="T29" fmla="*/ 231 h 231"/>
                          <a:gd name="T30" fmla="*/ 23 w 250"/>
                          <a:gd name="T31" fmla="*/ 219 h 231"/>
                          <a:gd name="T32" fmla="*/ 5 w 250"/>
                          <a:gd name="T33" fmla="*/ 198 h 231"/>
                          <a:gd name="T34" fmla="*/ 0 w 250"/>
                          <a:gd name="T35" fmla="*/ 161 h 231"/>
                          <a:gd name="T36" fmla="*/ 17 w 250"/>
                          <a:gd name="T37" fmla="*/ 93 h 231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</a:cxnLst>
                        <a:rect l="0" t="0" r="r" b="b"/>
                        <a:pathLst>
                          <a:path w="250" h="231">
                            <a:moveTo>
                              <a:pt x="17" y="93"/>
                            </a:moveTo>
                            <a:lnTo>
                              <a:pt x="46" y="48"/>
                            </a:lnTo>
                            <a:lnTo>
                              <a:pt x="64" y="29"/>
                            </a:lnTo>
                            <a:lnTo>
                              <a:pt x="104" y="9"/>
                            </a:lnTo>
                            <a:lnTo>
                              <a:pt x="150" y="0"/>
                            </a:lnTo>
                            <a:lnTo>
                              <a:pt x="190" y="0"/>
                            </a:lnTo>
                            <a:lnTo>
                              <a:pt x="215" y="7"/>
                            </a:lnTo>
                            <a:lnTo>
                              <a:pt x="238" y="35"/>
                            </a:lnTo>
                            <a:lnTo>
                              <a:pt x="250" y="74"/>
                            </a:lnTo>
                            <a:lnTo>
                              <a:pt x="247" y="118"/>
                            </a:lnTo>
                            <a:lnTo>
                              <a:pt x="225" y="155"/>
                            </a:lnTo>
                            <a:lnTo>
                              <a:pt x="208" y="180"/>
                            </a:lnTo>
                            <a:lnTo>
                              <a:pt x="162" y="205"/>
                            </a:lnTo>
                            <a:lnTo>
                              <a:pt x="104" y="219"/>
                            </a:lnTo>
                            <a:lnTo>
                              <a:pt x="57" y="231"/>
                            </a:lnTo>
                            <a:lnTo>
                              <a:pt x="23" y="219"/>
                            </a:lnTo>
                            <a:lnTo>
                              <a:pt x="5" y="198"/>
                            </a:lnTo>
                            <a:lnTo>
                              <a:pt x="0" y="161"/>
                            </a:lnTo>
                            <a:lnTo>
                              <a:pt x="17" y="93"/>
                            </a:lnTo>
                            <a:close/>
                          </a:path>
                        </a:pathLst>
                      </a:custGeom>
                      <a:solidFill>
                        <a:srgbClr val="F0F0FF"/>
                      </a:solidFill>
                      <a:ln w="7938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66" name="Oval 58">
                        <a:extLst>
                          <a:ext uri="{FF2B5EF4-FFF2-40B4-BE49-F238E27FC236}">
                            <a16:creationId xmlns:a16="http://schemas.microsoft.com/office/drawing/2014/main" id="{41CEF993-2BE9-429D-B65D-30DB577B8AF2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795" y="1236"/>
                        <a:ext cx="36" cy="34"/>
                      </a:xfrm>
                      <a:prstGeom prst="ellipse">
                        <a:avLst/>
                      </a:prstGeom>
                      <a:solidFill>
                        <a:srgbClr val="008080"/>
                      </a:solidFill>
                      <a:ln w="7938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67" name="Freeform 59">
                        <a:extLst>
                          <a:ext uri="{FF2B5EF4-FFF2-40B4-BE49-F238E27FC236}">
                            <a16:creationId xmlns:a16="http://schemas.microsoft.com/office/drawing/2014/main" id="{A92F0118-9D04-477C-BFCD-CCA54F6E8690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809" y="1117"/>
                        <a:ext cx="130" cy="75"/>
                      </a:xfrm>
                      <a:custGeom>
                        <a:avLst/>
                        <a:gdLst>
                          <a:gd name="T0" fmla="*/ 36 w 259"/>
                          <a:gd name="T1" fmla="*/ 0 h 151"/>
                          <a:gd name="T2" fmla="*/ 249 w 259"/>
                          <a:gd name="T3" fmla="*/ 89 h 151"/>
                          <a:gd name="T4" fmla="*/ 256 w 259"/>
                          <a:gd name="T5" fmla="*/ 101 h 151"/>
                          <a:gd name="T6" fmla="*/ 259 w 259"/>
                          <a:gd name="T7" fmla="*/ 120 h 151"/>
                          <a:gd name="T8" fmla="*/ 255 w 259"/>
                          <a:gd name="T9" fmla="*/ 133 h 151"/>
                          <a:gd name="T10" fmla="*/ 247 w 259"/>
                          <a:gd name="T11" fmla="*/ 145 h 151"/>
                          <a:gd name="T12" fmla="*/ 237 w 259"/>
                          <a:gd name="T13" fmla="*/ 149 h 151"/>
                          <a:gd name="T14" fmla="*/ 218 w 259"/>
                          <a:gd name="T15" fmla="*/ 151 h 151"/>
                          <a:gd name="T16" fmla="*/ 20 w 259"/>
                          <a:gd name="T17" fmla="*/ 66 h 151"/>
                          <a:gd name="T18" fmla="*/ 4 w 259"/>
                          <a:gd name="T19" fmla="*/ 54 h 151"/>
                          <a:gd name="T20" fmla="*/ 0 w 259"/>
                          <a:gd name="T21" fmla="*/ 37 h 151"/>
                          <a:gd name="T22" fmla="*/ 4 w 259"/>
                          <a:gd name="T23" fmla="*/ 19 h 151"/>
                          <a:gd name="T24" fmla="*/ 11 w 259"/>
                          <a:gd name="T25" fmla="*/ 10 h 151"/>
                          <a:gd name="T26" fmla="*/ 22 w 259"/>
                          <a:gd name="T27" fmla="*/ 3 h 151"/>
                          <a:gd name="T28" fmla="*/ 36 w 259"/>
                          <a:gd name="T29" fmla="*/ 0 h 151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</a:cxnLst>
                        <a:rect l="0" t="0" r="r" b="b"/>
                        <a:pathLst>
                          <a:path w="259" h="151">
                            <a:moveTo>
                              <a:pt x="36" y="0"/>
                            </a:moveTo>
                            <a:lnTo>
                              <a:pt x="249" y="89"/>
                            </a:lnTo>
                            <a:lnTo>
                              <a:pt x="256" y="101"/>
                            </a:lnTo>
                            <a:lnTo>
                              <a:pt x="259" y="120"/>
                            </a:lnTo>
                            <a:lnTo>
                              <a:pt x="255" y="133"/>
                            </a:lnTo>
                            <a:lnTo>
                              <a:pt x="247" y="145"/>
                            </a:lnTo>
                            <a:lnTo>
                              <a:pt x="237" y="149"/>
                            </a:lnTo>
                            <a:lnTo>
                              <a:pt x="218" y="151"/>
                            </a:lnTo>
                            <a:lnTo>
                              <a:pt x="20" y="66"/>
                            </a:lnTo>
                            <a:lnTo>
                              <a:pt x="4" y="54"/>
                            </a:lnTo>
                            <a:lnTo>
                              <a:pt x="0" y="37"/>
                            </a:lnTo>
                            <a:lnTo>
                              <a:pt x="4" y="19"/>
                            </a:lnTo>
                            <a:lnTo>
                              <a:pt x="11" y="10"/>
                            </a:lnTo>
                            <a:lnTo>
                              <a:pt x="22" y="3"/>
                            </a:lnTo>
                            <a:lnTo>
                              <a:pt x="36" y="0"/>
                            </a:lnTo>
                            <a:close/>
                          </a:path>
                        </a:pathLst>
                      </a:custGeom>
                      <a:solidFill>
                        <a:srgbClr val="C08040"/>
                      </a:solidFill>
                      <a:ln w="7938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</p:grpSp>
              <p:grpSp>
                <p:nvGrpSpPr>
                  <p:cNvPr id="58" name="Group 60">
                    <a:extLst>
                      <a:ext uri="{FF2B5EF4-FFF2-40B4-BE49-F238E27FC236}">
                        <a16:creationId xmlns:a16="http://schemas.microsoft.com/office/drawing/2014/main" id="{9EBE0668-5417-4ACB-AB74-C31C7F87C1A7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1450" y="1229"/>
                    <a:ext cx="125" cy="145"/>
                    <a:chOff x="1450" y="1229"/>
                    <a:chExt cx="125" cy="145"/>
                  </a:xfrm>
                </p:grpSpPr>
                <p:sp>
                  <p:nvSpPr>
                    <p:cNvPr id="59" name="Freeform 61">
                      <a:extLst>
                        <a:ext uri="{FF2B5EF4-FFF2-40B4-BE49-F238E27FC236}">
                          <a16:creationId xmlns:a16="http://schemas.microsoft.com/office/drawing/2014/main" id="{8B9154A9-4776-470D-B56B-45C7272F2D79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450" y="1229"/>
                      <a:ext cx="110" cy="142"/>
                    </a:xfrm>
                    <a:custGeom>
                      <a:avLst/>
                      <a:gdLst>
                        <a:gd name="T0" fmla="*/ 180 w 221"/>
                        <a:gd name="T1" fmla="*/ 44 h 282"/>
                        <a:gd name="T2" fmla="*/ 145 w 221"/>
                        <a:gd name="T3" fmla="*/ 7 h 282"/>
                        <a:gd name="T4" fmla="*/ 120 w 221"/>
                        <a:gd name="T5" fmla="*/ 1 h 282"/>
                        <a:gd name="T6" fmla="*/ 78 w 221"/>
                        <a:gd name="T7" fmla="*/ 0 h 282"/>
                        <a:gd name="T8" fmla="*/ 41 w 221"/>
                        <a:gd name="T9" fmla="*/ 20 h 282"/>
                        <a:gd name="T10" fmla="*/ 21 w 221"/>
                        <a:gd name="T11" fmla="*/ 44 h 282"/>
                        <a:gd name="T12" fmla="*/ 6 w 221"/>
                        <a:gd name="T13" fmla="*/ 71 h 282"/>
                        <a:gd name="T14" fmla="*/ 0 w 221"/>
                        <a:gd name="T15" fmla="*/ 104 h 282"/>
                        <a:gd name="T16" fmla="*/ 1 w 221"/>
                        <a:gd name="T17" fmla="*/ 140 h 282"/>
                        <a:gd name="T18" fmla="*/ 13 w 221"/>
                        <a:gd name="T19" fmla="*/ 181 h 282"/>
                        <a:gd name="T20" fmla="*/ 38 w 221"/>
                        <a:gd name="T21" fmla="*/ 214 h 282"/>
                        <a:gd name="T22" fmla="*/ 65 w 221"/>
                        <a:gd name="T23" fmla="*/ 231 h 282"/>
                        <a:gd name="T24" fmla="*/ 98 w 221"/>
                        <a:gd name="T25" fmla="*/ 244 h 282"/>
                        <a:gd name="T26" fmla="*/ 116 w 221"/>
                        <a:gd name="T27" fmla="*/ 271 h 282"/>
                        <a:gd name="T28" fmla="*/ 133 w 221"/>
                        <a:gd name="T29" fmla="*/ 279 h 282"/>
                        <a:gd name="T30" fmla="*/ 154 w 221"/>
                        <a:gd name="T31" fmla="*/ 282 h 282"/>
                        <a:gd name="T32" fmla="*/ 179 w 221"/>
                        <a:gd name="T33" fmla="*/ 277 h 282"/>
                        <a:gd name="T34" fmla="*/ 204 w 221"/>
                        <a:gd name="T35" fmla="*/ 260 h 282"/>
                        <a:gd name="T36" fmla="*/ 215 w 221"/>
                        <a:gd name="T37" fmla="*/ 237 h 282"/>
                        <a:gd name="T38" fmla="*/ 221 w 221"/>
                        <a:gd name="T39" fmla="*/ 202 h 282"/>
                        <a:gd name="T40" fmla="*/ 208 w 221"/>
                        <a:gd name="T41" fmla="*/ 168 h 282"/>
                        <a:gd name="T42" fmla="*/ 207 w 221"/>
                        <a:gd name="T43" fmla="*/ 133 h 282"/>
                        <a:gd name="T44" fmla="*/ 196 w 221"/>
                        <a:gd name="T45" fmla="*/ 85 h 282"/>
                        <a:gd name="T46" fmla="*/ 180 w 221"/>
                        <a:gd name="T47" fmla="*/ 44 h 28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</a:cxnLst>
                      <a:rect l="0" t="0" r="r" b="b"/>
                      <a:pathLst>
                        <a:path w="221" h="282">
                          <a:moveTo>
                            <a:pt x="180" y="44"/>
                          </a:moveTo>
                          <a:lnTo>
                            <a:pt x="145" y="7"/>
                          </a:lnTo>
                          <a:lnTo>
                            <a:pt x="120" y="1"/>
                          </a:lnTo>
                          <a:lnTo>
                            <a:pt x="78" y="0"/>
                          </a:lnTo>
                          <a:lnTo>
                            <a:pt x="41" y="20"/>
                          </a:lnTo>
                          <a:lnTo>
                            <a:pt x="21" y="44"/>
                          </a:lnTo>
                          <a:lnTo>
                            <a:pt x="6" y="71"/>
                          </a:lnTo>
                          <a:lnTo>
                            <a:pt x="0" y="104"/>
                          </a:lnTo>
                          <a:lnTo>
                            <a:pt x="1" y="140"/>
                          </a:lnTo>
                          <a:lnTo>
                            <a:pt x="13" y="181"/>
                          </a:lnTo>
                          <a:lnTo>
                            <a:pt x="38" y="214"/>
                          </a:lnTo>
                          <a:lnTo>
                            <a:pt x="65" y="231"/>
                          </a:lnTo>
                          <a:lnTo>
                            <a:pt x="98" y="244"/>
                          </a:lnTo>
                          <a:lnTo>
                            <a:pt x="116" y="271"/>
                          </a:lnTo>
                          <a:lnTo>
                            <a:pt x="133" y="279"/>
                          </a:lnTo>
                          <a:lnTo>
                            <a:pt x="154" y="282"/>
                          </a:lnTo>
                          <a:lnTo>
                            <a:pt x="179" y="277"/>
                          </a:lnTo>
                          <a:lnTo>
                            <a:pt x="204" y="260"/>
                          </a:lnTo>
                          <a:lnTo>
                            <a:pt x="215" y="237"/>
                          </a:lnTo>
                          <a:lnTo>
                            <a:pt x="221" y="202"/>
                          </a:lnTo>
                          <a:lnTo>
                            <a:pt x="208" y="168"/>
                          </a:lnTo>
                          <a:lnTo>
                            <a:pt x="207" y="133"/>
                          </a:lnTo>
                          <a:lnTo>
                            <a:pt x="196" y="85"/>
                          </a:lnTo>
                          <a:lnTo>
                            <a:pt x="180" y="44"/>
                          </a:lnTo>
                          <a:close/>
                        </a:path>
                      </a:pathLst>
                    </a:custGeom>
                    <a:solidFill>
                      <a:srgbClr val="E0A080"/>
                    </a:solidFill>
                    <a:ln w="7938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0" name="Freeform 62">
                      <a:extLst>
                        <a:ext uri="{FF2B5EF4-FFF2-40B4-BE49-F238E27FC236}">
                          <a16:creationId xmlns:a16="http://schemas.microsoft.com/office/drawing/2014/main" id="{7249C27B-F2A7-4026-A6BD-EF68DC2D5391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461" y="1237"/>
                      <a:ext cx="114" cy="137"/>
                    </a:xfrm>
                    <a:custGeom>
                      <a:avLst/>
                      <a:gdLst>
                        <a:gd name="T0" fmla="*/ 187 w 228"/>
                        <a:gd name="T1" fmla="*/ 41 h 274"/>
                        <a:gd name="T2" fmla="*/ 148 w 228"/>
                        <a:gd name="T3" fmla="*/ 7 h 274"/>
                        <a:gd name="T4" fmla="*/ 124 w 228"/>
                        <a:gd name="T5" fmla="*/ 1 h 274"/>
                        <a:gd name="T6" fmla="*/ 80 w 228"/>
                        <a:gd name="T7" fmla="*/ 0 h 274"/>
                        <a:gd name="T8" fmla="*/ 42 w 228"/>
                        <a:gd name="T9" fmla="*/ 17 h 274"/>
                        <a:gd name="T10" fmla="*/ 21 w 228"/>
                        <a:gd name="T11" fmla="*/ 41 h 274"/>
                        <a:gd name="T12" fmla="*/ 6 w 228"/>
                        <a:gd name="T13" fmla="*/ 70 h 274"/>
                        <a:gd name="T14" fmla="*/ 0 w 228"/>
                        <a:gd name="T15" fmla="*/ 101 h 274"/>
                        <a:gd name="T16" fmla="*/ 2 w 228"/>
                        <a:gd name="T17" fmla="*/ 136 h 274"/>
                        <a:gd name="T18" fmla="*/ 14 w 228"/>
                        <a:gd name="T19" fmla="*/ 176 h 274"/>
                        <a:gd name="T20" fmla="*/ 39 w 228"/>
                        <a:gd name="T21" fmla="*/ 208 h 274"/>
                        <a:gd name="T22" fmla="*/ 68 w 228"/>
                        <a:gd name="T23" fmla="*/ 225 h 274"/>
                        <a:gd name="T24" fmla="*/ 100 w 228"/>
                        <a:gd name="T25" fmla="*/ 237 h 274"/>
                        <a:gd name="T26" fmla="*/ 119 w 228"/>
                        <a:gd name="T27" fmla="*/ 262 h 274"/>
                        <a:gd name="T28" fmla="*/ 137 w 228"/>
                        <a:gd name="T29" fmla="*/ 271 h 274"/>
                        <a:gd name="T30" fmla="*/ 157 w 228"/>
                        <a:gd name="T31" fmla="*/ 274 h 274"/>
                        <a:gd name="T32" fmla="*/ 185 w 228"/>
                        <a:gd name="T33" fmla="*/ 266 h 274"/>
                        <a:gd name="T34" fmla="*/ 210 w 228"/>
                        <a:gd name="T35" fmla="*/ 253 h 274"/>
                        <a:gd name="T36" fmla="*/ 222 w 228"/>
                        <a:gd name="T37" fmla="*/ 231 h 274"/>
                        <a:gd name="T38" fmla="*/ 228 w 228"/>
                        <a:gd name="T39" fmla="*/ 195 h 274"/>
                        <a:gd name="T40" fmla="*/ 214 w 228"/>
                        <a:gd name="T41" fmla="*/ 162 h 274"/>
                        <a:gd name="T42" fmla="*/ 213 w 228"/>
                        <a:gd name="T43" fmla="*/ 129 h 274"/>
                        <a:gd name="T44" fmla="*/ 203 w 228"/>
                        <a:gd name="T45" fmla="*/ 83 h 274"/>
                        <a:gd name="T46" fmla="*/ 187 w 228"/>
                        <a:gd name="T47" fmla="*/ 41 h 27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</a:cxnLst>
                      <a:rect l="0" t="0" r="r" b="b"/>
                      <a:pathLst>
                        <a:path w="228" h="274">
                          <a:moveTo>
                            <a:pt x="187" y="41"/>
                          </a:moveTo>
                          <a:lnTo>
                            <a:pt x="148" y="7"/>
                          </a:lnTo>
                          <a:lnTo>
                            <a:pt x="124" y="1"/>
                          </a:lnTo>
                          <a:lnTo>
                            <a:pt x="80" y="0"/>
                          </a:lnTo>
                          <a:lnTo>
                            <a:pt x="42" y="17"/>
                          </a:lnTo>
                          <a:lnTo>
                            <a:pt x="21" y="41"/>
                          </a:lnTo>
                          <a:lnTo>
                            <a:pt x="6" y="70"/>
                          </a:lnTo>
                          <a:lnTo>
                            <a:pt x="0" y="101"/>
                          </a:lnTo>
                          <a:lnTo>
                            <a:pt x="2" y="136"/>
                          </a:lnTo>
                          <a:lnTo>
                            <a:pt x="14" y="176"/>
                          </a:lnTo>
                          <a:lnTo>
                            <a:pt x="39" y="208"/>
                          </a:lnTo>
                          <a:lnTo>
                            <a:pt x="68" y="225"/>
                          </a:lnTo>
                          <a:lnTo>
                            <a:pt x="100" y="237"/>
                          </a:lnTo>
                          <a:lnTo>
                            <a:pt x="119" y="262"/>
                          </a:lnTo>
                          <a:lnTo>
                            <a:pt x="137" y="271"/>
                          </a:lnTo>
                          <a:lnTo>
                            <a:pt x="157" y="274"/>
                          </a:lnTo>
                          <a:lnTo>
                            <a:pt x="185" y="266"/>
                          </a:lnTo>
                          <a:lnTo>
                            <a:pt x="210" y="253"/>
                          </a:lnTo>
                          <a:lnTo>
                            <a:pt x="222" y="231"/>
                          </a:lnTo>
                          <a:lnTo>
                            <a:pt x="228" y="195"/>
                          </a:lnTo>
                          <a:lnTo>
                            <a:pt x="214" y="162"/>
                          </a:lnTo>
                          <a:lnTo>
                            <a:pt x="213" y="129"/>
                          </a:lnTo>
                          <a:lnTo>
                            <a:pt x="203" y="83"/>
                          </a:lnTo>
                          <a:lnTo>
                            <a:pt x="187" y="41"/>
                          </a:lnTo>
                          <a:close/>
                        </a:path>
                      </a:pathLst>
                    </a:custGeom>
                    <a:solidFill>
                      <a:srgbClr val="E0A08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35" name="Group 63">
                  <a:extLst>
                    <a:ext uri="{FF2B5EF4-FFF2-40B4-BE49-F238E27FC236}">
                      <a16:creationId xmlns:a16="http://schemas.microsoft.com/office/drawing/2014/main" id="{E057DDC8-852A-4893-A346-80302A927995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251" y="1366"/>
                  <a:ext cx="815" cy="717"/>
                  <a:chOff x="1251" y="1366"/>
                  <a:chExt cx="815" cy="717"/>
                </a:xfrm>
              </p:grpSpPr>
              <p:sp>
                <p:nvSpPr>
                  <p:cNvPr id="36" name="Freeform 64">
                    <a:extLst>
                      <a:ext uri="{FF2B5EF4-FFF2-40B4-BE49-F238E27FC236}">
                        <a16:creationId xmlns:a16="http://schemas.microsoft.com/office/drawing/2014/main" id="{D4C55342-D206-49C7-B03A-01349328B99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251" y="1366"/>
                    <a:ext cx="657" cy="651"/>
                  </a:xfrm>
                  <a:custGeom>
                    <a:avLst/>
                    <a:gdLst>
                      <a:gd name="T0" fmla="*/ 357 w 1315"/>
                      <a:gd name="T1" fmla="*/ 0 h 1302"/>
                      <a:gd name="T2" fmla="*/ 441 w 1315"/>
                      <a:gd name="T3" fmla="*/ 56 h 1302"/>
                      <a:gd name="T4" fmla="*/ 526 w 1315"/>
                      <a:gd name="T5" fmla="*/ 111 h 1302"/>
                      <a:gd name="T6" fmla="*/ 601 w 1315"/>
                      <a:gd name="T7" fmla="*/ 147 h 1302"/>
                      <a:gd name="T8" fmla="*/ 854 w 1315"/>
                      <a:gd name="T9" fmla="*/ 252 h 1302"/>
                      <a:gd name="T10" fmla="*/ 892 w 1315"/>
                      <a:gd name="T11" fmla="*/ 412 h 1302"/>
                      <a:gd name="T12" fmla="*/ 925 w 1315"/>
                      <a:gd name="T13" fmla="*/ 495 h 1302"/>
                      <a:gd name="T14" fmla="*/ 953 w 1315"/>
                      <a:gd name="T15" fmla="*/ 557 h 1302"/>
                      <a:gd name="T16" fmla="*/ 973 w 1315"/>
                      <a:gd name="T17" fmla="*/ 618 h 1302"/>
                      <a:gd name="T18" fmla="*/ 986 w 1315"/>
                      <a:gd name="T19" fmla="*/ 681 h 1302"/>
                      <a:gd name="T20" fmla="*/ 985 w 1315"/>
                      <a:gd name="T21" fmla="*/ 721 h 1302"/>
                      <a:gd name="T22" fmla="*/ 976 w 1315"/>
                      <a:gd name="T23" fmla="*/ 768 h 1302"/>
                      <a:gd name="T24" fmla="*/ 982 w 1315"/>
                      <a:gd name="T25" fmla="*/ 823 h 1302"/>
                      <a:gd name="T26" fmla="*/ 1002 w 1315"/>
                      <a:gd name="T27" fmla="*/ 881 h 1302"/>
                      <a:gd name="T28" fmla="*/ 1055 w 1315"/>
                      <a:gd name="T29" fmla="*/ 903 h 1302"/>
                      <a:gd name="T30" fmla="*/ 1136 w 1315"/>
                      <a:gd name="T31" fmla="*/ 923 h 1302"/>
                      <a:gd name="T32" fmla="*/ 1191 w 1315"/>
                      <a:gd name="T33" fmla="*/ 941 h 1302"/>
                      <a:gd name="T34" fmla="*/ 1247 w 1315"/>
                      <a:gd name="T35" fmla="*/ 983 h 1302"/>
                      <a:gd name="T36" fmla="*/ 1282 w 1315"/>
                      <a:gd name="T37" fmla="*/ 1030 h 1302"/>
                      <a:gd name="T38" fmla="*/ 1304 w 1315"/>
                      <a:gd name="T39" fmla="*/ 1087 h 1302"/>
                      <a:gd name="T40" fmla="*/ 1315 w 1315"/>
                      <a:gd name="T41" fmla="*/ 1153 h 1302"/>
                      <a:gd name="T42" fmla="*/ 1301 w 1315"/>
                      <a:gd name="T43" fmla="*/ 1253 h 1302"/>
                      <a:gd name="T44" fmla="*/ 312 w 1315"/>
                      <a:gd name="T45" fmla="*/ 1302 h 1302"/>
                      <a:gd name="T46" fmla="*/ 130 w 1315"/>
                      <a:gd name="T47" fmla="*/ 1300 h 1302"/>
                      <a:gd name="T48" fmla="*/ 95 w 1315"/>
                      <a:gd name="T49" fmla="*/ 1253 h 1302"/>
                      <a:gd name="T50" fmla="*/ 61 w 1315"/>
                      <a:gd name="T51" fmla="*/ 1179 h 1302"/>
                      <a:gd name="T52" fmla="*/ 34 w 1315"/>
                      <a:gd name="T53" fmla="*/ 1097 h 1302"/>
                      <a:gd name="T54" fmla="*/ 17 w 1315"/>
                      <a:gd name="T55" fmla="*/ 1029 h 1302"/>
                      <a:gd name="T56" fmla="*/ 4 w 1315"/>
                      <a:gd name="T57" fmla="*/ 954 h 1302"/>
                      <a:gd name="T58" fmla="*/ 0 w 1315"/>
                      <a:gd name="T59" fmla="*/ 885 h 1302"/>
                      <a:gd name="T60" fmla="*/ 13 w 1315"/>
                      <a:gd name="T61" fmla="*/ 772 h 1302"/>
                      <a:gd name="T62" fmla="*/ 34 w 1315"/>
                      <a:gd name="T63" fmla="*/ 681 h 1302"/>
                      <a:gd name="T64" fmla="*/ 64 w 1315"/>
                      <a:gd name="T65" fmla="*/ 582 h 1302"/>
                      <a:gd name="T66" fmla="*/ 99 w 1315"/>
                      <a:gd name="T67" fmla="*/ 486 h 1302"/>
                      <a:gd name="T68" fmla="*/ 139 w 1315"/>
                      <a:gd name="T69" fmla="*/ 409 h 1302"/>
                      <a:gd name="T70" fmla="*/ 192 w 1315"/>
                      <a:gd name="T71" fmla="*/ 322 h 1302"/>
                      <a:gd name="T72" fmla="*/ 258 w 1315"/>
                      <a:gd name="T73" fmla="*/ 252 h 1302"/>
                      <a:gd name="T74" fmla="*/ 319 w 1315"/>
                      <a:gd name="T75" fmla="*/ 191 h 1302"/>
                      <a:gd name="T76" fmla="*/ 362 w 1315"/>
                      <a:gd name="T77" fmla="*/ 160 h 1302"/>
                      <a:gd name="T78" fmla="*/ 262 w 1315"/>
                      <a:gd name="T79" fmla="*/ 111 h 1302"/>
                      <a:gd name="T80" fmla="*/ 357 w 1315"/>
                      <a:gd name="T81" fmla="*/ 0 h 130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</a:cxnLst>
                    <a:rect l="0" t="0" r="r" b="b"/>
                    <a:pathLst>
                      <a:path w="1315" h="1302">
                        <a:moveTo>
                          <a:pt x="357" y="0"/>
                        </a:moveTo>
                        <a:lnTo>
                          <a:pt x="441" y="56"/>
                        </a:lnTo>
                        <a:lnTo>
                          <a:pt x="526" y="111"/>
                        </a:lnTo>
                        <a:lnTo>
                          <a:pt x="601" y="147"/>
                        </a:lnTo>
                        <a:lnTo>
                          <a:pt x="854" y="252"/>
                        </a:lnTo>
                        <a:lnTo>
                          <a:pt x="892" y="412"/>
                        </a:lnTo>
                        <a:lnTo>
                          <a:pt x="925" y="495"/>
                        </a:lnTo>
                        <a:lnTo>
                          <a:pt x="953" y="557"/>
                        </a:lnTo>
                        <a:lnTo>
                          <a:pt x="973" y="618"/>
                        </a:lnTo>
                        <a:lnTo>
                          <a:pt x="986" y="681"/>
                        </a:lnTo>
                        <a:lnTo>
                          <a:pt x="985" y="721"/>
                        </a:lnTo>
                        <a:lnTo>
                          <a:pt x="976" y="768"/>
                        </a:lnTo>
                        <a:lnTo>
                          <a:pt x="982" y="823"/>
                        </a:lnTo>
                        <a:lnTo>
                          <a:pt x="1002" y="881"/>
                        </a:lnTo>
                        <a:lnTo>
                          <a:pt x="1055" y="903"/>
                        </a:lnTo>
                        <a:lnTo>
                          <a:pt x="1136" y="923"/>
                        </a:lnTo>
                        <a:lnTo>
                          <a:pt x="1191" y="941"/>
                        </a:lnTo>
                        <a:lnTo>
                          <a:pt x="1247" y="983"/>
                        </a:lnTo>
                        <a:lnTo>
                          <a:pt x="1282" y="1030"/>
                        </a:lnTo>
                        <a:lnTo>
                          <a:pt x="1304" y="1087"/>
                        </a:lnTo>
                        <a:lnTo>
                          <a:pt x="1315" y="1153"/>
                        </a:lnTo>
                        <a:lnTo>
                          <a:pt x="1301" y="1253"/>
                        </a:lnTo>
                        <a:lnTo>
                          <a:pt x="312" y="1302"/>
                        </a:lnTo>
                        <a:lnTo>
                          <a:pt x="130" y="1300"/>
                        </a:lnTo>
                        <a:lnTo>
                          <a:pt x="95" y="1253"/>
                        </a:lnTo>
                        <a:lnTo>
                          <a:pt x="61" y="1179"/>
                        </a:lnTo>
                        <a:lnTo>
                          <a:pt x="34" y="1097"/>
                        </a:lnTo>
                        <a:lnTo>
                          <a:pt x="17" y="1029"/>
                        </a:lnTo>
                        <a:lnTo>
                          <a:pt x="4" y="954"/>
                        </a:lnTo>
                        <a:lnTo>
                          <a:pt x="0" y="885"/>
                        </a:lnTo>
                        <a:lnTo>
                          <a:pt x="13" y="772"/>
                        </a:lnTo>
                        <a:lnTo>
                          <a:pt x="34" y="681"/>
                        </a:lnTo>
                        <a:lnTo>
                          <a:pt x="64" y="582"/>
                        </a:lnTo>
                        <a:lnTo>
                          <a:pt x="99" y="486"/>
                        </a:lnTo>
                        <a:lnTo>
                          <a:pt x="139" y="409"/>
                        </a:lnTo>
                        <a:lnTo>
                          <a:pt x="192" y="322"/>
                        </a:lnTo>
                        <a:lnTo>
                          <a:pt x="258" y="252"/>
                        </a:lnTo>
                        <a:lnTo>
                          <a:pt x="319" y="191"/>
                        </a:lnTo>
                        <a:lnTo>
                          <a:pt x="362" y="160"/>
                        </a:lnTo>
                        <a:lnTo>
                          <a:pt x="262" y="111"/>
                        </a:lnTo>
                        <a:lnTo>
                          <a:pt x="357" y="0"/>
                        </a:lnTo>
                        <a:close/>
                      </a:path>
                    </a:pathLst>
                  </a:custGeom>
                  <a:solidFill>
                    <a:srgbClr val="FF60C0"/>
                  </a:solidFill>
                  <a:ln w="7938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7" name="Freeform 65">
                    <a:extLst>
                      <a:ext uri="{FF2B5EF4-FFF2-40B4-BE49-F238E27FC236}">
                        <a16:creationId xmlns:a16="http://schemas.microsoft.com/office/drawing/2014/main" id="{ABDFCA41-D48A-49A4-9F3F-FD1952431F6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689" y="1710"/>
                    <a:ext cx="184" cy="239"/>
                  </a:xfrm>
                  <a:custGeom>
                    <a:avLst/>
                    <a:gdLst>
                      <a:gd name="T0" fmla="*/ 0 w 368"/>
                      <a:gd name="T1" fmla="*/ 0 h 477"/>
                      <a:gd name="T2" fmla="*/ 13 w 368"/>
                      <a:gd name="T3" fmla="*/ 89 h 477"/>
                      <a:gd name="T4" fmla="*/ 28 w 368"/>
                      <a:gd name="T5" fmla="*/ 161 h 477"/>
                      <a:gd name="T6" fmla="*/ 57 w 368"/>
                      <a:gd name="T7" fmla="*/ 218 h 477"/>
                      <a:gd name="T8" fmla="*/ 81 w 368"/>
                      <a:gd name="T9" fmla="*/ 250 h 477"/>
                      <a:gd name="T10" fmla="*/ 126 w 368"/>
                      <a:gd name="T11" fmla="*/ 275 h 477"/>
                      <a:gd name="T12" fmla="*/ 208 w 368"/>
                      <a:gd name="T13" fmla="*/ 306 h 477"/>
                      <a:gd name="T14" fmla="*/ 277 w 368"/>
                      <a:gd name="T15" fmla="*/ 334 h 477"/>
                      <a:gd name="T16" fmla="*/ 311 w 368"/>
                      <a:gd name="T17" fmla="*/ 348 h 477"/>
                      <a:gd name="T18" fmla="*/ 342 w 368"/>
                      <a:gd name="T19" fmla="*/ 381 h 477"/>
                      <a:gd name="T20" fmla="*/ 359 w 368"/>
                      <a:gd name="T21" fmla="*/ 424 h 477"/>
                      <a:gd name="T22" fmla="*/ 368 w 368"/>
                      <a:gd name="T23" fmla="*/ 477 h 47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368" h="477">
                        <a:moveTo>
                          <a:pt x="0" y="0"/>
                        </a:moveTo>
                        <a:lnTo>
                          <a:pt x="13" y="89"/>
                        </a:lnTo>
                        <a:lnTo>
                          <a:pt x="28" y="161"/>
                        </a:lnTo>
                        <a:lnTo>
                          <a:pt x="57" y="218"/>
                        </a:lnTo>
                        <a:lnTo>
                          <a:pt x="81" y="250"/>
                        </a:lnTo>
                        <a:lnTo>
                          <a:pt x="126" y="275"/>
                        </a:lnTo>
                        <a:lnTo>
                          <a:pt x="208" y="306"/>
                        </a:lnTo>
                        <a:lnTo>
                          <a:pt x="277" y="334"/>
                        </a:lnTo>
                        <a:lnTo>
                          <a:pt x="311" y="348"/>
                        </a:lnTo>
                        <a:lnTo>
                          <a:pt x="342" y="381"/>
                        </a:lnTo>
                        <a:lnTo>
                          <a:pt x="359" y="424"/>
                        </a:lnTo>
                        <a:lnTo>
                          <a:pt x="368" y="477"/>
                        </a:lnTo>
                      </a:path>
                    </a:pathLst>
                  </a:custGeom>
                  <a:noFill/>
                  <a:ln w="7938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8" name="Freeform 66">
                    <a:extLst>
                      <a:ext uri="{FF2B5EF4-FFF2-40B4-BE49-F238E27FC236}">
                        <a16:creationId xmlns:a16="http://schemas.microsoft.com/office/drawing/2014/main" id="{14217965-FCEE-440C-8CCF-7A3872CF8AD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428" y="1449"/>
                    <a:ext cx="270" cy="263"/>
                  </a:xfrm>
                  <a:custGeom>
                    <a:avLst/>
                    <a:gdLst>
                      <a:gd name="T0" fmla="*/ 0 w 541"/>
                      <a:gd name="T1" fmla="*/ 9 h 526"/>
                      <a:gd name="T2" fmla="*/ 18 w 541"/>
                      <a:gd name="T3" fmla="*/ 0 h 526"/>
                      <a:gd name="T4" fmla="*/ 73 w 541"/>
                      <a:gd name="T5" fmla="*/ 41 h 526"/>
                      <a:gd name="T6" fmla="*/ 147 w 541"/>
                      <a:gd name="T7" fmla="*/ 85 h 526"/>
                      <a:gd name="T8" fmla="*/ 207 w 541"/>
                      <a:gd name="T9" fmla="*/ 111 h 526"/>
                      <a:gd name="T10" fmla="*/ 268 w 541"/>
                      <a:gd name="T11" fmla="*/ 145 h 526"/>
                      <a:gd name="T12" fmla="*/ 355 w 541"/>
                      <a:gd name="T13" fmla="*/ 189 h 526"/>
                      <a:gd name="T14" fmla="*/ 408 w 541"/>
                      <a:gd name="T15" fmla="*/ 273 h 526"/>
                      <a:gd name="T16" fmla="*/ 449 w 541"/>
                      <a:gd name="T17" fmla="*/ 419 h 526"/>
                      <a:gd name="T18" fmla="*/ 488 w 541"/>
                      <a:gd name="T19" fmla="*/ 299 h 526"/>
                      <a:gd name="T20" fmla="*/ 519 w 541"/>
                      <a:gd name="T21" fmla="*/ 220 h 526"/>
                      <a:gd name="T22" fmla="*/ 513 w 541"/>
                      <a:gd name="T23" fmla="*/ 172 h 526"/>
                      <a:gd name="T24" fmla="*/ 531 w 541"/>
                      <a:gd name="T25" fmla="*/ 245 h 526"/>
                      <a:gd name="T26" fmla="*/ 541 w 541"/>
                      <a:gd name="T27" fmla="*/ 283 h 526"/>
                      <a:gd name="T28" fmla="*/ 523 w 541"/>
                      <a:gd name="T29" fmla="*/ 317 h 526"/>
                      <a:gd name="T30" fmla="*/ 497 w 541"/>
                      <a:gd name="T31" fmla="*/ 380 h 526"/>
                      <a:gd name="T32" fmla="*/ 466 w 541"/>
                      <a:gd name="T33" fmla="*/ 457 h 526"/>
                      <a:gd name="T34" fmla="*/ 441 w 541"/>
                      <a:gd name="T35" fmla="*/ 526 h 526"/>
                      <a:gd name="T36" fmla="*/ 408 w 541"/>
                      <a:gd name="T37" fmla="*/ 409 h 526"/>
                      <a:gd name="T38" fmla="*/ 377 w 541"/>
                      <a:gd name="T39" fmla="*/ 328 h 526"/>
                      <a:gd name="T40" fmla="*/ 359 w 541"/>
                      <a:gd name="T41" fmla="*/ 251 h 526"/>
                      <a:gd name="T42" fmla="*/ 273 w 541"/>
                      <a:gd name="T43" fmla="*/ 172 h 526"/>
                      <a:gd name="T44" fmla="*/ 122 w 541"/>
                      <a:gd name="T45" fmla="*/ 92 h 526"/>
                      <a:gd name="T46" fmla="*/ 0 w 541"/>
                      <a:gd name="T47" fmla="*/ 9 h 52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</a:cxnLst>
                    <a:rect l="0" t="0" r="r" b="b"/>
                    <a:pathLst>
                      <a:path w="541" h="526">
                        <a:moveTo>
                          <a:pt x="0" y="9"/>
                        </a:moveTo>
                        <a:lnTo>
                          <a:pt x="18" y="0"/>
                        </a:lnTo>
                        <a:lnTo>
                          <a:pt x="73" y="41"/>
                        </a:lnTo>
                        <a:lnTo>
                          <a:pt x="147" y="85"/>
                        </a:lnTo>
                        <a:lnTo>
                          <a:pt x="207" y="111"/>
                        </a:lnTo>
                        <a:lnTo>
                          <a:pt x="268" y="145"/>
                        </a:lnTo>
                        <a:lnTo>
                          <a:pt x="355" y="189"/>
                        </a:lnTo>
                        <a:lnTo>
                          <a:pt x="408" y="273"/>
                        </a:lnTo>
                        <a:lnTo>
                          <a:pt x="449" y="419"/>
                        </a:lnTo>
                        <a:lnTo>
                          <a:pt x="488" y="299"/>
                        </a:lnTo>
                        <a:lnTo>
                          <a:pt x="519" y="220"/>
                        </a:lnTo>
                        <a:lnTo>
                          <a:pt x="513" y="172"/>
                        </a:lnTo>
                        <a:lnTo>
                          <a:pt x="531" y="245"/>
                        </a:lnTo>
                        <a:lnTo>
                          <a:pt x="541" y="283"/>
                        </a:lnTo>
                        <a:lnTo>
                          <a:pt x="523" y="317"/>
                        </a:lnTo>
                        <a:lnTo>
                          <a:pt x="497" y="380"/>
                        </a:lnTo>
                        <a:lnTo>
                          <a:pt x="466" y="457"/>
                        </a:lnTo>
                        <a:lnTo>
                          <a:pt x="441" y="526"/>
                        </a:lnTo>
                        <a:lnTo>
                          <a:pt x="408" y="409"/>
                        </a:lnTo>
                        <a:lnTo>
                          <a:pt x="377" y="328"/>
                        </a:lnTo>
                        <a:lnTo>
                          <a:pt x="359" y="251"/>
                        </a:lnTo>
                        <a:lnTo>
                          <a:pt x="273" y="172"/>
                        </a:lnTo>
                        <a:lnTo>
                          <a:pt x="122" y="92"/>
                        </a:lnTo>
                        <a:lnTo>
                          <a:pt x="0" y="9"/>
                        </a:lnTo>
                        <a:close/>
                      </a:path>
                    </a:pathLst>
                  </a:custGeom>
                  <a:solidFill>
                    <a:srgbClr val="E040A0"/>
                  </a:solidFill>
                  <a:ln w="7938">
                    <a:solidFill>
                      <a:srgbClr val="E040A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9" name="Freeform 67">
                    <a:extLst>
                      <a:ext uri="{FF2B5EF4-FFF2-40B4-BE49-F238E27FC236}">
                        <a16:creationId xmlns:a16="http://schemas.microsoft.com/office/drawing/2014/main" id="{DF6E42C7-7969-495B-98D5-E557E147A2C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444" y="1587"/>
                    <a:ext cx="113" cy="221"/>
                  </a:xfrm>
                  <a:custGeom>
                    <a:avLst/>
                    <a:gdLst>
                      <a:gd name="T0" fmla="*/ 119 w 227"/>
                      <a:gd name="T1" fmla="*/ 353 h 441"/>
                      <a:gd name="T2" fmla="*/ 60 w 227"/>
                      <a:gd name="T3" fmla="*/ 297 h 441"/>
                      <a:gd name="T4" fmla="*/ 41 w 227"/>
                      <a:gd name="T5" fmla="*/ 240 h 441"/>
                      <a:gd name="T6" fmla="*/ 34 w 227"/>
                      <a:gd name="T7" fmla="*/ 180 h 441"/>
                      <a:gd name="T8" fmla="*/ 25 w 227"/>
                      <a:gd name="T9" fmla="*/ 98 h 441"/>
                      <a:gd name="T10" fmla="*/ 57 w 227"/>
                      <a:gd name="T11" fmla="*/ 72 h 441"/>
                      <a:gd name="T12" fmla="*/ 72 w 227"/>
                      <a:gd name="T13" fmla="*/ 132 h 441"/>
                      <a:gd name="T14" fmla="*/ 98 w 227"/>
                      <a:gd name="T15" fmla="*/ 161 h 441"/>
                      <a:gd name="T16" fmla="*/ 109 w 227"/>
                      <a:gd name="T17" fmla="*/ 227 h 441"/>
                      <a:gd name="T18" fmla="*/ 126 w 227"/>
                      <a:gd name="T19" fmla="*/ 277 h 441"/>
                      <a:gd name="T20" fmla="*/ 167 w 227"/>
                      <a:gd name="T21" fmla="*/ 319 h 441"/>
                      <a:gd name="T22" fmla="*/ 198 w 227"/>
                      <a:gd name="T23" fmla="*/ 372 h 441"/>
                      <a:gd name="T24" fmla="*/ 227 w 227"/>
                      <a:gd name="T25" fmla="*/ 441 h 441"/>
                      <a:gd name="T26" fmla="*/ 225 w 227"/>
                      <a:gd name="T27" fmla="*/ 382 h 441"/>
                      <a:gd name="T28" fmla="*/ 216 w 227"/>
                      <a:gd name="T29" fmla="*/ 334 h 441"/>
                      <a:gd name="T30" fmla="*/ 176 w 227"/>
                      <a:gd name="T31" fmla="*/ 296 h 441"/>
                      <a:gd name="T32" fmla="*/ 150 w 227"/>
                      <a:gd name="T33" fmla="*/ 245 h 441"/>
                      <a:gd name="T34" fmla="*/ 128 w 227"/>
                      <a:gd name="T35" fmla="*/ 188 h 441"/>
                      <a:gd name="T36" fmla="*/ 112 w 227"/>
                      <a:gd name="T37" fmla="*/ 136 h 441"/>
                      <a:gd name="T38" fmla="*/ 90 w 227"/>
                      <a:gd name="T39" fmla="*/ 98 h 441"/>
                      <a:gd name="T40" fmla="*/ 82 w 227"/>
                      <a:gd name="T41" fmla="*/ 47 h 441"/>
                      <a:gd name="T42" fmla="*/ 69 w 227"/>
                      <a:gd name="T43" fmla="*/ 20 h 441"/>
                      <a:gd name="T44" fmla="*/ 53 w 227"/>
                      <a:gd name="T45" fmla="*/ 0 h 441"/>
                      <a:gd name="T46" fmla="*/ 24 w 227"/>
                      <a:gd name="T47" fmla="*/ 50 h 441"/>
                      <a:gd name="T48" fmla="*/ 0 w 227"/>
                      <a:gd name="T49" fmla="*/ 119 h 441"/>
                      <a:gd name="T50" fmla="*/ 18 w 227"/>
                      <a:gd name="T51" fmla="*/ 132 h 441"/>
                      <a:gd name="T52" fmla="*/ 18 w 227"/>
                      <a:gd name="T53" fmla="*/ 183 h 441"/>
                      <a:gd name="T54" fmla="*/ 28 w 227"/>
                      <a:gd name="T55" fmla="*/ 249 h 441"/>
                      <a:gd name="T56" fmla="*/ 43 w 227"/>
                      <a:gd name="T57" fmla="*/ 296 h 441"/>
                      <a:gd name="T58" fmla="*/ 72 w 227"/>
                      <a:gd name="T59" fmla="*/ 327 h 441"/>
                      <a:gd name="T60" fmla="*/ 119 w 227"/>
                      <a:gd name="T61" fmla="*/ 353 h 44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</a:cxnLst>
                    <a:rect l="0" t="0" r="r" b="b"/>
                    <a:pathLst>
                      <a:path w="227" h="441">
                        <a:moveTo>
                          <a:pt x="119" y="353"/>
                        </a:moveTo>
                        <a:lnTo>
                          <a:pt x="60" y="297"/>
                        </a:lnTo>
                        <a:lnTo>
                          <a:pt x="41" y="240"/>
                        </a:lnTo>
                        <a:lnTo>
                          <a:pt x="34" y="180"/>
                        </a:lnTo>
                        <a:lnTo>
                          <a:pt x="25" y="98"/>
                        </a:lnTo>
                        <a:lnTo>
                          <a:pt x="57" y="72"/>
                        </a:lnTo>
                        <a:lnTo>
                          <a:pt x="72" y="132"/>
                        </a:lnTo>
                        <a:lnTo>
                          <a:pt x="98" y="161"/>
                        </a:lnTo>
                        <a:lnTo>
                          <a:pt x="109" y="227"/>
                        </a:lnTo>
                        <a:lnTo>
                          <a:pt x="126" y="277"/>
                        </a:lnTo>
                        <a:lnTo>
                          <a:pt x="167" y="319"/>
                        </a:lnTo>
                        <a:lnTo>
                          <a:pt x="198" y="372"/>
                        </a:lnTo>
                        <a:lnTo>
                          <a:pt x="227" y="441"/>
                        </a:lnTo>
                        <a:lnTo>
                          <a:pt x="225" y="382"/>
                        </a:lnTo>
                        <a:lnTo>
                          <a:pt x="216" y="334"/>
                        </a:lnTo>
                        <a:lnTo>
                          <a:pt x="176" y="296"/>
                        </a:lnTo>
                        <a:lnTo>
                          <a:pt x="150" y="245"/>
                        </a:lnTo>
                        <a:lnTo>
                          <a:pt x="128" y="188"/>
                        </a:lnTo>
                        <a:lnTo>
                          <a:pt x="112" y="136"/>
                        </a:lnTo>
                        <a:lnTo>
                          <a:pt x="90" y="98"/>
                        </a:lnTo>
                        <a:lnTo>
                          <a:pt x="82" y="47"/>
                        </a:lnTo>
                        <a:lnTo>
                          <a:pt x="69" y="20"/>
                        </a:lnTo>
                        <a:lnTo>
                          <a:pt x="53" y="0"/>
                        </a:lnTo>
                        <a:lnTo>
                          <a:pt x="24" y="50"/>
                        </a:lnTo>
                        <a:lnTo>
                          <a:pt x="0" y="119"/>
                        </a:lnTo>
                        <a:lnTo>
                          <a:pt x="18" y="132"/>
                        </a:lnTo>
                        <a:lnTo>
                          <a:pt x="18" y="183"/>
                        </a:lnTo>
                        <a:lnTo>
                          <a:pt x="28" y="249"/>
                        </a:lnTo>
                        <a:lnTo>
                          <a:pt x="43" y="296"/>
                        </a:lnTo>
                        <a:lnTo>
                          <a:pt x="72" y="327"/>
                        </a:lnTo>
                        <a:lnTo>
                          <a:pt x="119" y="353"/>
                        </a:lnTo>
                        <a:close/>
                      </a:path>
                    </a:pathLst>
                  </a:custGeom>
                  <a:solidFill>
                    <a:srgbClr val="E040A0"/>
                  </a:solidFill>
                  <a:ln w="7938">
                    <a:solidFill>
                      <a:srgbClr val="E040A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0" name="Freeform 68">
                    <a:extLst>
                      <a:ext uri="{FF2B5EF4-FFF2-40B4-BE49-F238E27FC236}">
                        <a16:creationId xmlns:a16="http://schemas.microsoft.com/office/drawing/2014/main" id="{810C4F85-A97C-41BD-97B0-6FB691A7F0A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268" y="1709"/>
                    <a:ext cx="64" cy="150"/>
                  </a:xfrm>
                  <a:custGeom>
                    <a:avLst/>
                    <a:gdLst>
                      <a:gd name="T0" fmla="*/ 128 w 128"/>
                      <a:gd name="T1" fmla="*/ 300 h 300"/>
                      <a:gd name="T2" fmla="*/ 94 w 128"/>
                      <a:gd name="T3" fmla="*/ 289 h 300"/>
                      <a:gd name="T4" fmla="*/ 62 w 128"/>
                      <a:gd name="T5" fmla="*/ 255 h 300"/>
                      <a:gd name="T6" fmla="*/ 47 w 128"/>
                      <a:gd name="T7" fmla="*/ 232 h 300"/>
                      <a:gd name="T8" fmla="*/ 32 w 128"/>
                      <a:gd name="T9" fmla="*/ 176 h 300"/>
                      <a:gd name="T10" fmla="*/ 23 w 128"/>
                      <a:gd name="T11" fmla="*/ 139 h 300"/>
                      <a:gd name="T12" fmla="*/ 6 w 128"/>
                      <a:gd name="T13" fmla="*/ 101 h 300"/>
                      <a:gd name="T14" fmla="*/ 0 w 128"/>
                      <a:gd name="T15" fmla="*/ 59 h 300"/>
                      <a:gd name="T16" fmla="*/ 12 w 128"/>
                      <a:gd name="T17" fmla="*/ 31 h 300"/>
                      <a:gd name="T18" fmla="*/ 44 w 128"/>
                      <a:gd name="T19" fmla="*/ 0 h 300"/>
                      <a:gd name="T20" fmla="*/ 12 w 128"/>
                      <a:gd name="T21" fmla="*/ 29 h 300"/>
                      <a:gd name="T22" fmla="*/ 3 w 128"/>
                      <a:gd name="T23" fmla="*/ 60 h 300"/>
                      <a:gd name="T24" fmla="*/ 4 w 128"/>
                      <a:gd name="T25" fmla="*/ 100 h 300"/>
                      <a:gd name="T26" fmla="*/ 21 w 128"/>
                      <a:gd name="T27" fmla="*/ 133 h 300"/>
                      <a:gd name="T28" fmla="*/ 37 w 128"/>
                      <a:gd name="T29" fmla="*/ 189 h 300"/>
                      <a:gd name="T30" fmla="*/ 45 w 128"/>
                      <a:gd name="T31" fmla="*/ 221 h 300"/>
                      <a:gd name="T32" fmla="*/ 62 w 128"/>
                      <a:gd name="T33" fmla="*/ 258 h 300"/>
                      <a:gd name="T34" fmla="*/ 97 w 128"/>
                      <a:gd name="T35" fmla="*/ 287 h 3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</a:cxnLst>
                    <a:rect l="0" t="0" r="r" b="b"/>
                    <a:pathLst>
                      <a:path w="128" h="300">
                        <a:moveTo>
                          <a:pt x="128" y="300"/>
                        </a:moveTo>
                        <a:lnTo>
                          <a:pt x="94" y="289"/>
                        </a:lnTo>
                        <a:lnTo>
                          <a:pt x="62" y="255"/>
                        </a:lnTo>
                        <a:lnTo>
                          <a:pt x="47" y="232"/>
                        </a:lnTo>
                        <a:lnTo>
                          <a:pt x="32" y="176"/>
                        </a:lnTo>
                        <a:lnTo>
                          <a:pt x="23" y="139"/>
                        </a:lnTo>
                        <a:lnTo>
                          <a:pt x="6" y="101"/>
                        </a:lnTo>
                        <a:lnTo>
                          <a:pt x="0" y="59"/>
                        </a:lnTo>
                        <a:lnTo>
                          <a:pt x="12" y="31"/>
                        </a:lnTo>
                        <a:lnTo>
                          <a:pt x="44" y="0"/>
                        </a:lnTo>
                        <a:lnTo>
                          <a:pt x="12" y="29"/>
                        </a:lnTo>
                        <a:lnTo>
                          <a:pt x="3" y="60"/>
                        </a:lnTo>
                        <a:lnTo>
                          <a:pt x="4" y="100"/>
                        </a:lnTo>
                        <a:lnTo>
                          <a:pt x="21" y="133"/>
                        </a:lnTo>
                        <a:lnTo>
                          <a:pt x="37" y="189"/>
                        </a:lnTo>
                        <a:lnTo>
                          <a:pt x="45" y="221"/>
                        </a:lnTo>
                        <a:lnTo>
                          <a:pt x="62" y="258"/>
                        </a:lnTo>
                        <a:lnTo>
                          <a:pt x="97" y="287"/>
                        </a:lnTo>
                      </a:path>
                    </a:pathLst>
                  </a:custGeom>
                  <a:noFill/>
                  <a:ln w="7938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1" name="Freeform 69">
                    <a:extLst>
                      <a:ext uri="{FF2B5EF4-FFF2-40B4-BE49-F238E27FC236}">
                        <a16:creationId xmlns:a16="http://schemas.microsoft.com/office/drawing/2014/main" id="{39E6F791-D2AE-4C66-AFC5-AE46BC28627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274" y="1709"/>
                    <a:ext cx="63" cy="150"/>
                  </a:xfrm>
                  <a:custGeom>
                    <a:avLst/>
                    <a:gdLst>
                      <a:gd name="T0" fmla="*/ 124 w 124"/>
                      <a:gd name="T1" fmla="*/ 300 h 300"/>
                      <a:gd name="T2" fmla="*/ 77 w 124"/>
                      <a:gd name="T3" fmla="*/ 261 h 300"/>
                      <a:gd name="T4" fmla="*/ 57 w 124"/>
                      <a:gd name="T5" fmla="*/ 227 h 300"/>
                      <a:gd name="T6" fmla="*/ 48 w 124"/>
                      <a:gd name="T7" fmla="*/ 195 h 300"/>
                      <a:gd name="T8" fmla="*/ 29 w 124"/>
                      <a:gd name="T9" fmla="*/ 136 h 300"/>
                      <a:gd name="T10" fmla="*/ 17 w 124"/>
                      <a:gd name="T11" fmla="*/ 98 h 300"/>
                      <a:gd name="T12" fmla="*/ 10 w 124"/>
                      <a:gd name="T13" fmla="*/ 69 h 300"/>
                      <a:gd name="T14" fmla="*/ 20 w 124"/>
                      <a:gd name="T15" fmla="*/ 35 h 300"/>
                      <a:gd name="T16" fmla="*/ 41 w 124"/>
                      <a:gd name="T17" fmla="*/ 0 h 300"/>
                      <a:gd name="T18" fmla="*/ 9 w 124"/>
                      <a:gd name="T19" fmla="*/ 29 h 300"/>
                      <a:gd name="T20" fmla="*/ 0 w 124"/>
                      <a:gd name="T21" fmla="*/ 60 h 300"/>
                      <a:gd name="T22" fmla="*/ 1 w 124"/>
                      <a:gd name="T23" fmla="*/ 100 h 300"/>
                      <a:gd name="T24" fmla="*/ 17 w 124"/>
                      <a:gd name="T25" fmla="*/ 133 h 300"/>
                      <a:gd name="T26" fmla="*/ 33 w 124"/>
                      <a:gd name="T27" fmla="*/ 189 h 300"/>
                      <a:gd name="T28" fmla="*/ 42 w 124"/>
                      <a:gd name="T29" fmla="*/ 221 h 300"/>
                      <a:gd name="T30" fmla="*/ 58 w 124"/>
                      <a:gd name="T31" fmla="*/ 258 h 300"/>
                      <a:gd name="T32" fmla="*/ 94 w 124"/>
                      <a:gd name="T33" fmla="*/ 287 h 300"/>
                      <a:gd name="T34" fmla="*/ 124 w 124"/>
                      <a:gd name="T35" fmla="*/ 300 h 3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</a:cxnLst>
                    <a:rect l="0" t="0" r="r" b="b"/>
                    <a:pathLst>
                      <a:path w="124" h="300">
                        <a:moveTo>
                          <a:pt x="124" y="300"/>
                        </a:moveTo>
                        <a:lnTo>
                          <a:pt x="77" y="261"/>
                        </a:lnTo>
                        <a:lnTo>
                          <a:pt x="57" y="227"/>
                        </a:lnTo>
                        <a:lnTo>
                          <a:pt x="48" y="195"/>
                        </a:lnTo>
                        <a:lnTo>
                          <a:pt x="29" y="136"/>
                        </a:lnTo>
                        <a:lnTo>
                          <a:pt x="17" y="98"/>
                        </a:lnTo>
                        <a:lnTo>
                          <a:pt x="10" y="69"/>
                        </a:lnTo>
                        <a:lnTo>
                          <a:pt x="20" y="35"/>
                        </a:lnTo>
                        <a:lnTo>
                          <a:pt x="41" y="0"/>
                        </a:lnTo>
                        <a:lnTo>
                          <a:pt x="9" y="29"/>
                        </a:lnTo>
                        <a:lnTo>
                          <a:pt x="0" y="60"/>
                        </a:lnTo>
                        <a:lnTo>
                          <a:pt x="1" y="100"/>
                        </a:lnTo>
                        <a:lnTo>
                          <a:pt x="17" y="133"/>
                        </a:lnTo>
                        <a:lnTo>
                          <a:pt x="33" y="189"/>
                        </a:lnTo>
                        <a:lnTo>
                          <a:pt x="42" y="221"/>
                        </a:lnTo>
                        <a:lnTo>
                          <a:pt x="58" y="258"/>
                        </a:lnTo>
                        <a:lnTo>
                          <a:pt x="94" y="287"/>
                        </a:lnTo>
                        <a:lnTo>
                          <a:pt x="124" y="300"/>
                        </a:lnTo>
                        <a:close/>
                      </a:path>
                    </a:pathLst>
                  </a:custGeom>
                  <a:solidFill>
                    <a:srgbClr val="E040A0"/>
                  </a:solidFill>
                  <a:ln w="7938">
                    <a:solidFill>
                      <a:srgbClr val="E040A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42" name="Group 70">
                    <a:extLst>
                      <a:ext uri="{FF2B5EF4-FFF2-40B4-BE49-F238E27FC236}">
                        <a16:creationId xmlns:a16="http://schemas.microsoft.com/office/drawing/2014/main" id="{BDE03CCC-BB44-404B-85EF-1FF562C0A0DF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1380" y="1836"/>
                    <a:ext cx="686" cy="247"/>
                    <a:chOff x="1380" y="1836"/>
                    <a:chExt cx="686" cy="247"/>
                  </a:xfrm>
                </p:grpSpPr>
                <p:sp>
                  <p:nvSpPr>
                    <p:cNvPr id="46" name="Freeform 71">
                      <a:extLst>
                        <a:ext uri="{FF2B5EF4-FFF2-40B4-BE49-F238E27FC236}">
                          <a16:creationId xmlns:a16="http://schemas.microsoft.com/office/drawing/2014/main" id="{62911ADD-9B84-4877-98B7-9CB3360C3960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380" y="1836"/>
                      <a:ext cx="682" cy="247"/>
                    </a:xfrm>
                    <a:custGeom>
                      <a:avLst/>
                      <a:gdLst>
                        <a:gd name="T0" fmla="*/ 328 w 1364"/>
                        <a:gd name="T1" fmla="*/ 0 h 495"/>
                        <a:gd name="T2" fmla="*/ 350 w 1364"/>
                        <a:gd name="T3" fmla="*/ 52 h 495"/>
                        <a:gd name="T4" fmla="*/ 401 w 1364"/>
                        <a:gd name="T5" fmla="*/ 120 h 495"/>
                        <a:gd name="T6" fmla="*/ 488 w 1364"/>
                        <a:gd name="T7" fmla="*/ 168 h 495"/>
                        <a:gd name="T8" fmla="*/ 608 w 1364"/>
                        <a:gd name="T9" fmla="*/ 202 h 495"/>
                        <a:gd name="T10" fmla="*/ 747 w 1364"/>
                        <a:gd name="T11" fmla="*/ 233 h 495"/>
                        <a:gd name="T12" fmla="*/ 860 w 1364"/>
                        <a:gd name="T13" fmla="*/ 237 h 495"/>
                        <a:gd name="T14" fmla="*/ 976 w 1364"/>
                        <a:gd name="T15" fmla="*/ 233 h 495"/>
                        <a:gd name="T16" fmla="*/ 998 w 1364"/>
                        <a:gd name="T17" fmla="*/ 219 h 495"/>
                        <a:gd name="T18" fmla="*/ 1030 w 1364"/>
                        <a:gd name="T19" fmla="*/ 181 h 495"/>
                        <a:gd name="T20" fmla="*/ 1058 w 1364"/>
                        <a:gd name="T21" fmla="*/ 152 h 495"/>
                        <a:gd name="T22" fmla="*/ 1096 w 1364"/>
                        <a:gd name="T23" fmla="*/ 127 h 495"/>
                        <a:gd name="T24" fmla="*/ 1108 w 1364"/>
                        <a:gd name="T25" fmla="*/ 98 h 495"/>
                        <a:gd name="T26" fmla="*/ 1127 w 1364"/>
                        <a:gd name="T27" fmla="*/ 73 h 495"/>
                        <a:gd name="T28" fmla="*/ 1153 w 1364"/>
                        <a:gd name="T29" fmla="*/ 60 h 495"/>
                        <a:gd name="T30" fmla="*/ 1186 w 1364"/>
                        <a:gd name="T31" fmla="*/ 48 h 495"/>
                        <a:gd name="T32" fmla="*/ 1234 w 1364"/>
                        <a:gd name="T33" fmla="*/ 44 h 495"/>
                        <a:gd name="T34" fmla="*/ 1284 w 1364"/>
                        <a:gd name="T35" fmla="*/ 55 h 495"/>
                        <a:gd name="T36" fmla="*/ 1328 w 1364"/>
                        <a:gd name="T37" fmla="*/ 76 h 495"/>
                        <a:gd name="T38" fmla="*/ 1351 w 1364"/>
                        <a:gd name="T39" fmla="*/ 102 h 495"/>
                        <a:gd name="T40" fmla="*/ 1361 w 1364"/>
                        <a:gd name="T41" fmla="*/ 137 h 495"/>
                        <a:gd name="T42" fmla="*/ 1344 w 1364"/>
                        <a:gd name="T43" fmla="*/ 208 h 495"/>
                        <a:gd name="T44" fmla="*/ 1360 w 1364"/>
                        <a:gd name="T45" fmla="*/ 234 h 495"/>
                        <a:gd name="T46" fmla="*/ 1364 w 1364"/>
                        <a:gd name="T47" fmla="*/ 266 h 495"/>
                        <a:gd name="T48" fmla="*/ 1354 w 1364"/>
                        <a:gd name="T49" fmla="*/ 291 h 495"/>
                        <a:gd name="T50" fmla="*/ 1329 w 1364"/>
                        <a:gd name="T51" fmla="*/ 319 h 495"/>
                        <a:gd name="T52" fmla="*/ 1313 w 1364"/>
                        <a:gd name="T53" fmla="*/ 339 h 495"/>
                        <a:gd name="T54" fmla="*/ 1326 w 1364"/>
                        <a:gd name="T55" fmla="*/ 367 h 495"/>
                        <a:gd name="T56" fmla="*/ 1322 w 1364"/>
                        <a:gd name="T57" fmla="*/ 398 h 495"/>
                        <a:gd name="T58" fmla="*/ 1307 w 1364"/>
                        <a:gd name="T59" fmla="*/ 420 h 495"/>
                        <a:gd name="T60" fmla="*/ 1294 w 1364"/>
                        <a:gd name="T61" fmla="*/ 441 h 495"/>
                        <a:gd name="T62" fmla="*/ 1285 w 1364"/>
                        <a:gd name="T63" fmla="*/ 476 h 495"/>
                        <a:gd name="T64" fmla="*/ 1271 w 1364"/>
                        <a:gd name="T65" fmla="*/ 490 h 495"/>
                        <a:gd name="T66" fmla="*/ 1231 w 1364"/>
                        <a:gd name="T67" fmla="*/ 495 h 495"/>
                        <a:gd name="T68" fmla="*/ 1172 w 1364"/>
                        <a:gd name="T69" fmla="*/ 493 h 495"/>
                        <a:gd name="T70" fmla="*/ 1120 w 1364"/>
                        <a:gd name="T71" fmla="*/ 482 h 495"/>
                        <a:gd name="T72" fmla="*/ 1058 w 1364"/>
                        <a:gd name="T73" fmla="*/ 464 h 495"/>
                        <a:gd name="T74" fmla="*/ 1017 w 1364"/>
                        <a:gd name="T75" fmla="*/ 443 h 495"/>
                        <a:gd name="T76" fmla="*/ 989 w 1364"/>
                        <a:gd name="T77" fmla="*/ 426 h 495"/>
                        <a:gd name="T78" fmla="*/ 889 w 1364"/>
                        <a:gd name="T79" fmla="*/ 439 h 495"/>
                        <a:gd name="T80" fmla="*/ 756 w 1364"/>
                        <a:gd name="T81" fmla="*/ 457 h 495"/>
                        <a:gd name="T82" fmla="*/ 656 w 1364"/>
                        <a:gd name="T83" fmla="*/ 464 h 495"/>
                        <a:gd name="T84" fmla="*/ 555 w 1364"/>
                        <a:gd name="T85" fmla="*/ 464 h 495"/>
                        <a:gd name="T86" fmla="*/ 423 w 1364"/>
                        <a:gd name="T87" fmla="*/ 461 h 495"/>
                        <a:gd name="T88" fmla="*/ 344 w 1364"/>
                        <a:gd name="T89" fmla="*/ 448 h 495"/>
                        <a:gd name="T90" fmla="*/ 206 w 1364"/>
                        <a:gd name="T91" fmla="*/ 395 h 495"/>
                        <a:gd name="T92" fmla="*/ 120 w 1364"/>
                        <a:gd name="T93" fmla="*/ 348 h 495"/>
                        <a:gd name="T94" fmla="*/ 69 w 1364"/>
                        <a:gd name="T95" fmla="*/ 276 h 495"/>
                        <a:gd name="T96" fmla="*/ 33 w 1364"/>
                        <a:gd name="T97" fmla="*/ 247 h 495"/>
                        <a:gd name="T98" fmla="*/ 0 w 1364"/>
                        <a:gd name="T99" fmla="*/ 174 h 495"/>
                        <a:gd name="T100" fmla="*/ 61 w 1364"/>
                        <a:gd name="T101" fmla="*/ 131 h 495"/>
                        <a:gd name="T102" fmla="*/ 145 w 1364"/>
                        <a:gd name="T103" fmla="*/ 117 h 495"/>
                        <a:gd name="T104" fmla="*/ 239 w 1364"/>
                        <a:gd name="T105" fmla="*/ 35 h 495"/>
                        <a:gd name="T106" fmla="*/ 293 w 1364"/>
                        <a:gd name="T107" fmla="*/ 20 h 495"/>
                        <a:gd name="T108" fmla="*/ 328 w 1364"/>
                        <a:gd name="T109" fmla="*/ 0 h 495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  <a:cxn ang="0">
                          <a:pos x="T76" y="T77"/>
                        </a:cxn>
                        <a:cxn ang="0">
                          <a:pos x="T78" y="T79"/>
                        </a:cxn>
                        <a:cxn ang="0">
                          <a:pos x="T80" y="T81"/>
                        </a:cxn>
                        <a:cxn ang="0">
                          <a:pos x="T82" y="T83"/>
                        </a:cxn>
                        <a:cxn ang="0">
                          <a:pos x="T84" y="T85"/>
                        </a:cxn>
                        <a:cxn ang="0">
                          <a:pos x="T86" y="T87"/>
                        </a:cxn>
                        <a:cxn ang="0">
                          <a:pos x="T88" y="T89"/>
                        </a:cxn>
                        <a:cxn ang="0">
                          <a:pos x="T90" y="T91"/>
                        </a:cxn>
                        <a:cxn ang="0">
                          <a:pos x="T92" y="T93"/>
                        </a:cxn>
                        <a:cxn ang="0">
                          <a:pos x="T94" y="T95"/>
                        </a:cxn>
                        <a:cxn ang="0">
                          <a:pos x="T96" y="T97"/>
                        </a:cxn>
                        <a:cxn ang="0">
                          <a:pos x="T98" y="T99"/>
                        </a:cxn>
                        <a:cxn ang="0">
                          <a:pos x="T100" y="T101"/>
                        </a:cxn>
                        <a:cxn ang="0">
                          <a:pos x="T102" y="T103"/>
                        </a:cxn>
                        <a:cxn ang="0">
                          <a:pos x="T104" y="T105"/>
                        </a:cxn>
                        <a:cxn ang="0">
                          <a:pos x="T106" y="T107"/>
                        </a:cxn>
                        <a:cxn ang="0">
                          <a:pos x="T108" y="T109"/>
                        </a:cxn>
                      </a:cxnLst>
                      <a:rect l="0" t="0" r="r" b="b"/>
                      <a:pathLst>
                        <a:path w="1364" h="495">
                          <a:moveTo>
                            <a:pt x="328" y="0"/>
                          </a:moveTo>
                          <a:lnTo>
                            <a:pt x="350" y="52"/>
                          </a:lnTo>
                          <a:lnTo>
                            <a:pt x="401" y="120"/>
                          </a:lnTo>
                          <a:lnTo>
                            <a:pt x="488" y="168"/>
                          </a:lnTo>
                          <a:lnTo>
                            <a:pt x="608" y="202"/>
                          </a:lnTo>
                          <a:lnTo>
                            <a:pt x="747" y="233"/>
                          </a:lnTo>
                          <a:lnTo>
                            <a:pt x="860" y="237"/>
                          </a:lnTo>
                          <a:lnTo>
                            <a:pt x="976" y="233"/>
                          </a:lnTo>
                          <a:lnTo>
                            <a:pt x="998" y="219"/>
                          </a:lnTo>
                          <a:lnTo>
                            <a:pt x="1030" y="181"/>
                          </a:lnTo>
                          <a:lnTo>
                            <a:pt x="1058" y="152"/>
                          </a:lnTo>
                          <a:lnTo>
                            <a:pt x="1096" y="127"/>
                          </a:lnTo>
                          <a:lnTo>
                            <a:pt x="1108" y="98"/>
                          </a:lnTo>
                          <a:lnTo>
                            <a:pt x="1127" y="73"/>
                          </a:lnTo>
                          <a:lnTo>
                            <a:pt x="1153" y="60"/>
                          </a:lnTo>
                          <a:lnTo>
                            <a:pt x="1186" y="48"/>
                          </a:lnTo>
                          <a:lnTo>
                            <a:pt x="1234" y="44"/>
                          </a:lnTo>
                          <a:lnTo>
                            <a:pt x="1284" y="55"/>
                          </a:lnTo>
                          <a:lnTo>
                            <a:pt x="1328" y="76"/>
                          </a:lnTo>
                          <a:lnTo>
                            <a:pt x="1351" y="102"/>
                          </a:lnTo>
                          <a:lnTo>
                            <a:pt x="1361" y="137"/>
                          </a:lnTo>
                          <a:lnTo>
                            <a:pt x="1344" y="208"/>
                          </a:lnTo>
                          <a:lnTo>
                            <a:pt x="1360" y="234"/>
                          </a:lnTo>
                          <a:lnTo>
                            <a:pt x="1364" y="266"/>
                          </a:lnTo>
                          <a:lnTo>
                            <a:pt x="1354" y="291"/>
                          </a:lnTo>
                          <a:lnTo>
                            <a:pt x="1329" y="319"/>
                          </a:lnTo>
                          <a:lnTo>
                            <a:pt x="1313" y="339"/>
                          </a:lnTo>
                          <a:lnTo>
                            <a:pt x="1326" y="367"/>
                          </a:lnTo>
                          <a:lnTo>
                            <a:pt x="1322" y="398"/>
                          </a:lnTo>
                          <a:lnTo>
                            <a:pt x="1307" y="420"/>
                          </a:lnTo>
                          <a:lnTo>
                            <a:pt x="1294" y="441"/>
                          </a:lnTo>
                          <a:lnTo>
                            <a:pt x="1285" y="476"/>
                          </a:lnTo>
                          <a:lnTo>
                            <a:pt x="1271" y="490"/>
                          </a:lnTo>
                          <a:lnTo>
                            <a:pt x="1231" y="495"/>
                          </a:lnTo>
                          <a:lnTo>
                            <a:pt x="1172" y="493"/>
                          </a:lnTo>
                          <a:lnTo>
                            <a:pt x="1120" y="482"/>
                          </a:lnTo>
                          <a:lnTo>
                            <a:pt x="1058" y="464"/>
                          </a:lnTo>
                          <a:lnTo>
                            <a:pt x="1017" y="443"/>
                          </a:lnTo>
                          <a:lnTo>
                            <a:pt x="989" y="426"/>
                          </a:lnTo>
                          <a:lnTo>
                            <a:pt x="889" y="439"/>
                          </a:lnTo>
                          <a:lnTo>
                            <a:pt x="756" y="457"/>
                          </a:lnTo>
                          <a:lnTo>
                            <a:pt x="656" y="464"/>
                          </a:lnTo>
                          <a:lnTo>
                            <a:pt x="555" y="464"/>
                          </a:lnTo>
                          <a:lnTo>
                            <a:pt x="423" y="461"/>
                          </a:lnTo>
                          <a:lnTo>
                            <a:pt x="344" y="448"/>
                          </a:lnTo>
                          <a:lnTo>
                            <a:pt x="206" y="395"/>
                          </a:lnTo>
                          <a:lnTo>
                            <a:pt x="120" y="348"/>
                          </a:lnTo>
                          <a:lnTo>
                            <a:pt x="69" y="276"/>
                          </a:lnTo>
                          <a:lnTo>
                            <a:pt x="33" y="247"/>
                          </a:lnTo>
                          <a:lnTo>
                            <a:pt x="0" y="174"/>
                          </a:lnTo>
                          <a:lnTo>
                            <a:pt x="61" y="131"/>
                          </a:lnTo>
                          <a:lnTo>
                            <a:pt x="145" y="117"/>
                          </a:lnTo>
                          <a:lnTo>
                            <a:pt x="239" y="35"/>
                          </a:lnTo>
                          <a:lnTo>
                            <a:pt x="293" y="20"/>
                          </a:lnTo>
                          <a:lnTo>
                            <a:pt x="328" y="0"/>
                          </a:lnTo>
                          <a:close/>
                        </a:path>
                      </a:pathLst>
                    </a:custGeom>
                    <a:solidFill>
                      <a:srgbClr val="E0A080"/>
                    </a:solidFill>
                    <a:ln w="7938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7" name="Freeform 72">
                      <a:extLst>
                        <a:ext uri="{FF2B5EF4-FFF2-40B4-BE49-F238E27FC236}">
                          <a16:creationId xmlns:a16="http://schemas.microsoft.com/office/drawing/2014/main" id="{59CFFD58-7BA3-408B-9DE8-02744A792B81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966" y="1883"/>
                      <a:ext cx="16" cy="58"/>
                    </a:xfrm>
                    <a:custGeom>
                      <a:avLst/>
                      <a:gdLst>
                        <a:gd name="T0" fmla="*/ 31 w 31"/>
                        <a:gd name="T1" fmla="*/ 0 h 114"/>
                        <a:gd name="T2" fmla="*/ 16 w 31"/>
                        <a:gd name="T3" fmla="*/ 4 h 114"/>
                        <a:gd name="T4" fmla="*/ 6 w 31"/>
                        <a:gd name="T5" fmla="*/ 20 h 114"/>
                        <a:gd name="T6" fmla="*/ 0 w 31"/>
                        <a:gd name="T7" fmla="*/ 36 h 114"/>
                        <a:gd name="T8" fmla="*/ 0 w 31"/>
                        <a:gd name="T9" fmla="*/ 51 h 114"/>
                        <a:gd name="T10" fmla="*/ 8 w 31"/>
                        <a:gd name="T11" fmla="*/ 83 h 114"/>
                        <a:gd name="T12" fmla="*/ 6 w 31"/>
                        <a:gd name="T13" fmla="*/ 114 h 11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</a:cxnLst>
                      <a:rect l="0" t="0" r="r" b="b"/>
                      <a:pathLst>
                        <a:path w="31" h="114">
                          <a:moveTo>
                            <a:pt x="31" y="0"/>
                          </a:moveTo>
                          <a:lnTo>
                            <a:pt x="16" y="4"/>
                          </a:lnTo>
                          <a:lnTo>
                            <a:pt x="6" y="20"/>
                          </a:lnTo>
                          <a:lnTo>
                            <a:pt x="0" y="36"/>
                          </a:lnTo>
                          <a:lnTo>
                            <a:pt x="0" y="51"/>
                          </a:lnTo>
                          <a:lnTo>
                            <a:pt x="8" y="83"/>
                          </a:lnTo>
                          <a:lnTo>
                            <a:pt x="6" y="114"/>
                          </a:lnTo>
                        </a:path>
                      </a:pathLst>
                    </a:custGeom>
                    <a:noFill/>
                    <a:ln w="7938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8" name="Freeform 73">
                      <a:extLst>
                        <a:ext uri="{FF2B5EF4-FFF2-40B4-BE49-F238E27FC236}">
                          <a16:creationId xmlns:a16="http://schemas.microsoft.com/office/drawing/2014/main" id="{869BDBBF-8D93-40D4-90D0-FA424720CF35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038" y="1957"/>
                      <a:ext cx="28" cy="8"/>
                    </a:xfrm>
                    <a:custGeom>
                      <a:avLst/>
                      <a:gdLst>
                        <a:gd name="T0" fmla="*/ 56 w 56"/>
                        <a:gd name="T1" fmla="*/ 8 h 16"/>
                        <a:gd name="T2" fmla="*/ 37 w 56"/>
                        <a:gd name="T3" fmla="*/ 16 h 16"/>
                        <a:gd name="T4" fmla="*/ 13 w 56"/>
                        <a:gd name="T5" fmla="*/ 12 h 16"/>
                        <a:gd name="T6" fmla="*/ 0 w 56"/>
                        <a:gd name="T7" fmla="*/ 0 h 16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</a:cxnLst>
                      <a:rect l="0" t="0" r="r" b="b"/>
                      <a:pathLst>
                        <a:path w="56" h="16">
                          <a:moveTo>
                            <a:pt x="56" y="8"/>
                          </a:moveTo>
                          <a:lnTo>
                            <a:pt x="37" y="16"/>
                          </a:lnTo>
                          <a:lnTo>
                            <a:pt x="13" y="12"/>
                          </a:lnTo>
                          <a:lnTo>
                            <a:pt x="0" y="0"/>
                          </a:lnTo>
                        </a:path>
                      </a:pathLst>
                    </a:custGeom>
                    <a:noFill/>
                    <a:ln w="7938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9" name="Freeform 74">
                      <a:extLst>
                        <a:ext uri="{FF2B5EF4-FFF2-40B4-BE49-F238E27FC236}">
                          <a16:creationId xmlns:a16="http://schemas.microsoft.com/office/drawing/2014/main" id="{5D94F662-A49B-48F0-85C1-DDE1472665C7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023" y="2022"/>
                      <a:ext cx="31" cy="9"/>
                    </a:xfrm>
                    <a:custGeom>
                      <a:avLst/>
                      <a:gdLst>
                        <a:gd name="T0" fmla="*/ 61 w 61"/>
                        <a:gd name="T1" fmla="*/ 0 h 19"/>
                        <a:gd name="T2" fmla="*/ 54 w 61"/>
                        <a:gd name="T3" fmla="*/ 14 h 19"/>
                        <a:gd name="T4" fmla="*/ 35 w 61"/>
                        <a:gd name="T5" fmla="*/ 19 h 19"/>
                        <a:gd name="T6" fmla="*/ 17 w 61"/>
                        <a:gd name="T7" fmla="*/ 13 h 19"/>
                        <a:gd name="T8" fmla="*/ 0 w 61"/>
                        <a:gd name="T9" fmla="*/ 3 h 1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1" h="19">
                          <a:moveTo>
                            <a:pt x="61" y="0"/>
                          </a:moveTo>
                          <a:lnTo>
                            <a:pt x="54" y="14"/>
                          </a:lnTo>
                          <a:lnTo>
                            <a:pt x="35" y="19"/>
                          </a:lnTo>
                          <a:lnTo>
                            <a:pt x="17" y="13"/>
                          </a:lnTo>
                          <a:lnTo>
                            <a:pt x="0" y="3"/>
                          </a:lnTo>
                        </a:path>
                      </a:pathLst>
                    </a:custGeom>
                    <a:noFill/>
                    <a:ln w="7938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0" name="Freeform 75">
                      <a:extLst>
                        <a:ext uri="{FF2B5EF4-FFF2-40B4-BE49-F238E27FC236}">
                          <a16:creationId xmlns:a16="http://schemas.microsoft.com/office/drawing/2014/main" id="{2FE8E186-2B0B-417F-B2DD-3F276F3D20E1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845" y="1975"/>
                      <a:ext cx="38" cy="74"/>
                    </a:xfrm>
                    <a:custGeom>
                      <a:avLst/>
                      <a:gdLst>
                        <a:gd name="T0" fmla="*/ 0 w 78"/>
                        <a:gd name="T1" fmla="*/ 0 h 148"/>
                        <a:gd name="T2" fmla="*/ 25 w 78"/>
                        <a:gd name="T3" fmla="*/ 20 h 148"/>
                        <a:gd name="T4" fmla="*/ 53 w 78"/>
                        <a:gd name="T5" fmla="*/ 53 h 148"/>
                        <a:gd name="T6" fmla="*/ 66 w 78"/>
                        <a:gd name="T7" fmla="*/ 91 h 148"/>
                        <a:gd name="T8" fmla="*/ 78 w 78"/>
                        <a:gd name="T9" fmla="*/ 114 h 148"/>
                        <a:gd name="T10" fmla="*/ 66 w 78"/>
                        <a:gd name="T11" fmla="*/ 148 h 14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</a:cxnLst>
                      <a:rect l="0" t="0" r="r" b="b"/>
                      <a:pathLst>
                        <a:path w="78" h="148">
                          <a:moveTo>
                            <a:pt x="0" y="0"/>
                          </a:moveTo>
                          <a:lnTo>
                            <a:pt x="25" y="20"/>
                          </a:lnTo>
                          <a:lnTo>
                            <a:pt x="53" y="53"/>
                          </a:lnTo>
                          <a:lnTo>
                            <a:pt x="66" y="91"/>
                          </a:lnTo>
                          <a:lnTo>
                            <a:pt x="78" y="114"/>
                          </a:lnTo>
                          <a:lnTo>
                            <a:pt x="66" y="148"/>
                          </a:lnTo>
                        </a:path>
                      </a:pathLst>
                    </a:custGeom>
                    <a:noFill/>
                    <a:ln w="7938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1" name="Freeform 76">
                      <a:extLst>
                        <a:ext uri="{FF2B5EF4-FFF2-40B4-BE49-F238E27FC236}">
                          <a16:creationId xmlns:a16="http://schemas.microsoft.com/office/drawing/2014/main" id="{751A77B3-9618-40A6-947A-45437BBCEC60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970" y="1930"/>
                      <a:ext cx="39" cy="20"/>
                    </a:xfrm>
                    <a:custGeom>
                      <a:avLst/>
                      <a:gdLst>
                        <a:gd name="T0" fmla="*/ 0 w 79"/>
                        <a:gd name="T1" fmla="*/ 39 h 39"/>
                        <a:gd name="T2" fmla="*/ 14 w 79"/>
                        <a:gd name="T3" fmla="*/ 20 h 39"/>
                        <a:gd name="T4" fmla="*/ 32 w 79"/>
                        <a:gd name="T5" fmla="*/ 7 h 39"/>
                        <a:gd name="T6" fmla="*/ 51 w 79"/>
                        <a:gd name="T7" fmla="*/ 0 h 39"/>
                        <a:gd name="T8" fmla="*/ 79 w 79"/>
                        <a:gd name="T9" fmla="*/ 3 h 3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9" h="39">
                          <a:moveTo>
                            <a:pt x="0" y="39"/>
                          </a:moveTo>
                          <a:lnTo>
                            <a:pt x="14" y="20"/>
                          </a:lnTo>
                          <a:lnTo>
                            <a:pt x="32" y="7"/>
                          </a:lnTo>
                          <a:lnTo>
                            <a:pt x="51" y="0"/>
                          </a:lnTo>
                          <a:lnTo>
                            <a:pt x="79" y="3"/>
                          </a:lnTo>
                        </a:path>
                      </a:pathLst>
                    </a:custGeom>
                    <a:noFill/>
                    <a:ln w="7938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2" name="Freeform 77">
                      <a:extLst>
                        <a:ext uri="{FF2B5EF4-FFF2-40B4-BE49-F238E27FC236}">
                          <a16:creationId xmlns:a16="http://schemas.microsoft.com/office/drawing/2014/main" id="{DAC0F77E-ABC2-4599-8F8E-715E26F77D1D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001" y="1909"/>
                      <a:ext cx="25" cy="21"/>
                    </a:xfrm>
                    <a:custGeom>
                      <a:avLst/>
                      <a:gdLst>
                        <a:gd name="T0" fmla="*/ 52 w 52"/>
                        <a:gd name="T1" fmla="*/ 0 h 43"/>
                        <a:gd name="T2" fmla="*/ 35 w 52"/>
                        <a:gd name="T3" fmla="*/ 0 h 43"/>
                        <a:gd name="T4" fmla="*/ 22 w 52"/>
                        <a:gd name="T5" fmla="*/ 7 h 43"/>
                        <a:gd name="T6" fmla="*/ 12 w 52"/>
                        <a:gd name="T7" fmla="*/ 15 h 43"/>
                        <a:gd name="T8" fmla="*/ 3 w 52"/>
                        <a:gd name="T9" fmla="*/ 28 h 43"/>
                        <a:gd name="T10" fmla="*/ 0 w 52"/>
                        <a:gd name="T11" fmla="*/ 43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</a:cxnLst>
                      <a:rect l="0" t="0" r="r" b="b"/>
                      <a:pathLst>
                        <a:path w="52" h="43">
                          <a:moveTo>
                            <a:pt x="52" y="0"/>
                          </a:moveTo>
                          <a:lnTo>
                            <a:pt x="35" y="0"/>
                          </a:lnTo>
                          <a:lnTo>
                            <a:pt x="22" y="7"/>
                          </a:lnTo>
                          <a:lnTo>
                            <a:pt x="12" y="15"/>
                          </a:lnTo>
                          <a:lnTo>
                            <a:pt x="3" y="28"/>
                          </a:lnTo>
                          <a:lnTo>
                            <a:pt x="0" y="43"/>
                          </a:lnTo>
                        </a:path>
                      </a:pathLst>
                    </a:custGeom>
                    <a:noFill/>
                    <a:ln w="7938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3" name="Freeform 78">
                      <a:extLst>
                        <a:ext uri="{FF2B5EF4-FFF2-40B4-BE49-F238E27FC236}">
                          <a16:creationId xmlns:a16="http://schemas.microsoft.com/office/drawing/2014/main" id="{645F53C7-EE02-49E9-8B55-3FE4388A8420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997" y="1880"/>
                      <a:ext cx="10" cy="30"/>
                    </a:xfrm>
                    <a:custGeom>
                      <a:avLst/>
                      <a:gdLst>
                        <a:gd name="T0" fmla="*/ 20 w 20"/>
                        <a:gd name="T1" fmla="*/ 0 h 60"/>
                        <a:gd name="T2" fmla="*/ 12 w 20"/>
                        <a:gd name="T3" fmla="*/ 7 h 60"/>
                        <a:gd name="T4" fmla="*/ 4 w 20"/>
                        <a:gd name="T5" fmla="*/ 24 h 60"/>
                        <a:gd name="T6" fmla="*/ 0 w 20"/>
                        <a:gd name="T7" fmla="*/ 42 h 60"/>
                        <a:gd name="T8" fmla="*/ 0 w 20"/>
                        <a:gd name="T9" fmla="*/ 60 h 6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20" h="60">
                          <a:moveTo>
                            <a:pt x="20" y="0"/>
                          </a:moveTo>
                          <a:lnTo>
                            <a:pt x="12" y="7"/>
                          </a:lnTo>
                          <a:lnTo>
                            <a:pt x="4" y="24"/>
                          </a:lnTo>
                          <a:lnTo>
                            <a:pt x="0" y="42"/>
                          </a:lnTo>
                          <a:lnTo>
                            <a:pt x="0" y="60"/>
                          </a:lnTo>
                        </a:path>
                      </a:pathLst>
                    </a:custGeom>
                    <a:noFill/>
                    <a:ln w="7938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4" name="Freeform 79">
                      <a:extLst>
                        <a:ext uri="{FF2B5EF4-FFF2-40B4-BE49-F238E27FC236}">
                          <a16:creationId xmlns:a16="http://schemas.microsoft.com/office/drawing/2014/main" id="{FC7DBF7B-00E9-46F1-9DCE-2EE642B94508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979" y="1893"/>
                      <a:ext cx="18" cy="17"/>
                    </a:xfrm>
                    <a:custGeom>
                      <a:avLst/>
                      <a:gdLst>
                        <a:gd name="T0" fmla="*/ 0 w 35"/>
                        <a:gd name="T1" fmla="*/ 0 h 34"/>
                        <a:gd name="T2" fmla="*/ 16 w 35"/>
                        <a:gd name="T3" fmla="*/ 7 h 34"/>
                        <a:gd name="T4" fmla="*/ 26 w 35"/>
                        <a:gd name="T5" fmla="*/ 19 h 34"/>
                        <a:gd name="T6" fmla="*/ 35 w 35"/>
                        <a:gd name="T7" fmla="*/ 34 h 3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</a:cxnLst>
                      <a:rect l="0" t="0" r="r" b="b"/>
                      <a:pathLst>
                        <a:path w="35" h="34">
                          <a:moveTo>
                            <a:pt x="0" y="0"/>
                          </a:moveTo>
                          <a:lnTo>
                            <a:pt x="16" y="7"/>
                          </a:lnTo>
                          <a:lnTo>
                            <a:pt x="26" y="19"/>
                          </a:lnTo>
                          <a:lnTo>
                            <a:pt x="35" y="34"/>
                          </a:lnTo>
                        </a:path>
                      </a:pathLst>
                    </a:custGeom>
                    <a:noFill/>
                    <a:ln w="7938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43" name="Freeform 80">
                    <a:extLst>
                      <a:ext uri="{FF2B5EF4-FFF2-40B4-BE49-F238E27FC236}">
                        <a16:creationId xmlns:a16="http://schemas.microsoft.com/office/drawing/2014/main" id="{F5FD70E4-333E-44E0-BD61-36112538B82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329" y="1765"/>
                    <a:ext cx="225" cy="181"/>
                  </a:xfrm>
                  <a:custGeom>
                    <a:avLst/>
                    <a:gdLst>
                      <a:gd name="T0" fmla="*/ 0 w 450"/>
                      <a:gd name="T1" fmla="*/ 188 h 361"/>
                      <a:gd name="T2" fmla="*/ 4 w 450"/>
                      <a:gd name="T3" fmla="*/ 230 h 361"/>
                      <a:gd name="T4" fmla="*/ 25 w 450"/>
                      <a:gd name="T5" fmla="*/ 257 h 361"/>
                      <a:gd name="T6" fmla="*/ 26 w 450"/>
                      <a:gd name="T7" fmla="*/ 263 h 361"/>
                      <a:gd name="T8" fmla="*/ 51 w 450"/>
                      <a:gd name="T9" fmla="*/ 300 h 361"/>
                      <a:gd name="T10" fmla="*/ 48 w 450"/>
                      <a:gd name="T11" fmla="*/ 306 h 361"/>
                      <a:gd name="T12" fmla="*/ 74 w 450"/>
                      <a:gd name="T13" fmla="*/ 335 h 361"/>
                      <a:gd name="T14" fmla="*/ 114 w 450"/>
                      <a:gd name="T15" fmla="*/ 361 h 361"/>
                      <a:gd name="T16" fmla="*/ 134 w 450"/>
                      <a:gd name="T17" fmla="*/ 335 h 361"/>
                      <a:gd name="T18" fmla="*/ 162 w 450"/>
                      <a:gd name="T19" fmla="*/ 312 h 361"/>
                      <a:gd name="T20" fmla="*/ 190 w 450"/>
                      <a:gd name="T21" fmla="*/ 291 h 361"/>
                      <a:gd name="T22" fmla="*/ 221 w 450"/>
                      <a:gd name="T23" fmla="*/ 288 h 361"/>
                      <a:gd name="T24" fmla="*/ 265 w 450"/>
                      <a:gd name="T25" fmla="*/ 287 h 361"/>
                      <a:gd name="T26" fmla="*/ 288 w 450"/>
                      <a:gd name="T27" fmla="*/ 256 h 361"/>
                      <a:gd name="T28" fmla="*/ 310 w 450"/>
                      <a:gd name="T29" fmla="*/ 230 h 361"/>
                      <a:gd name="T30" fmla="*/ 338 w 450"/>
                      <a:gd name="T31" fmla="*/ 213 h 361"/>
                      <a:gd name="T32" fmla="*/ 368 w 450"/>
                      <a:gd name="T33" fmla="*/ 202 h 361"/>
                      <a:gd name="T34" fmla="*/ 413 w 450"/>
                      <a:gd name="T35" fmla="*/ 193 h 361"/>
                      <a:gd name="T36" fmla="*/ 442 w 450"/>
                      <a:gd name="T37" fmla="*/ 175 h 361"/>
                      <a:gd name="T38" fmla="*/ 450 w 450"/>
                      <a:gd name="T39" fmla="*/ 158 h 361"/>
                      <a:gd name="T40" fmla="*/ 441 w 450"/>
                      <a:gd name="T41" fmla="*/ 114 h 361"/>
                      <a:gd name="T42" fmla="*/ 436 w 450"/>
                      <a:gd name="T43" fmla="*/ 115 h 361"/>
                      <a:gd name="T44" fmla="*/ 416 w 450"/>
                      <a:gd name="T45" fmla="*/ 77 h 361"/>
                      <a:gd name="T46" fmla="*/ 407 w 450"/>
                      <a:gd name="T47" fmla="*/ 58 h 361"/>
                      <a:gd name="T48" fmla="*/ 407 w 450"/>
                      <a:gd name="T49" fmla="*/ 55 h 361"/>
                      <a:gd name="T50" fmla="*/ 390 w 450"/>
                      <a:gd name="T51" fmla="*/ 30 h 361"/>
                      <a:gd name="T52" fmla="*/ 356 w 450"/>
                      <a:gd name="T53" fmla="*/ 0 h 361"/>
                      <a:gd name="T54" fmla="*/ 297 w 450"/>
                      <a:gd name="T55" fmla="*/ 24 h 361"/>
                      <a:gd name="T56" fmla="*/ 262 w 450"/>
                      <a:gd name="T57" fmla="*/ 73 h 361"/>
                      <a:gd name="T58" fmla="*/ 217 w 450"/>
                      <a:gd name="T59" fmla="*/ 93 h 361"/>
                      <a:gd name="T60" fmla="*/ 148 w 450"/>
                      <a:gd name="T61" fmla="*/ 120 h 361"/>
                      <a:gd name="T62" fmla="*/ 127 w 450"/>
                      <a:gd name="T63" fmla="*/ 155 h 361"/>
                      <a:gd name="T64" fmla="*/ 96 w 450"/>
                      <a:gd name="T65" fmla="*/ 158 h 361"/>
                      <a:gd name="T66" fmla="*/ 54 w 450"/>
                      <a:gd name="T67" fmla="*/ 175 h 361"/>
                      <a:gd name="T68" fmla="*/ 0 w 450"/>
                      <a:gd name="T69" fmla="*/ 188 h 36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</a:cxnLst>
                    <a:rect l="0" t="0" r="r" b="b"/>
                    <a:pathLst>
                      <a:path w="450" h="361">
                        <a:moveTo>
                          <a:pt x="0" y="188"/>
                        </a:moveTo>
                        <a:lnTo>
                          <a:pt x="4" y="230"/>
                        </a:lnTo>
                        <a:lnTo>
                          <a:pt x="25" y="257"/>
                        </a:lnTo>
                        <a:lnTo>
                          <a:pt x="26" y="263"/>
                        </a:lnTo>
                        <a:lnTo>
                          <a:pt x="51" y="300"/>
                        </a:lnTo>
                        <a:lnTo>
                          <a:pt x="48" y="306"/>
                        </a:lnTo>
                        <a:lnTo>
                          <a:pt x="74" y="335"/>
                        </a:lnTo>
                        <a:lnTo>
                          <a:pt x="114" y="361"/>
                        </a:lnTo>
                        <a:lnTo>
                          <a:pt x="134" y="335"/>
                        </a:lnTo>
                        <a:lnTo>
                          <a:pt x="162" y="312"/>
                        </a:lnTo>
                        <a:lnTo>
                          <a:pt x="190" y="291"/>
                        </a:lnTo>
                        <a:lnTo>
                          <a:pt x="221" y="288"/>
                        </a:lnTo>
                        <a:lnTo>
                          <a:pt x="265" y="287"/>
                        </a:lnTo>
                        <a:lnTo>
                          <a:pt x="288" y="256"/>
                        </a:lnTo>
                        <a:lnTo>
                          <a:pt x="310" y="230"/>
                        </a:lnTo>
                        <a:lnTo>
                          <a:pt x="338" y="213"/>
                        </a:lnTo>
                        <a:lnTo>
                          <a:pt x="368" y="202"/>
                        </a:lnTo>
                        <a:lnTo>
                          <a:pt x="413" y="193"/>
                        </a:lnTo>
                        <a:lnTo>
                          <a:pt x="442" y="175"/>
                        </a:lnTo>
                        <a:lnTo>
                          <a:pt x="450" y="158"/>
                        </a:lnTo>
                        <a:lnTo>
                          <a:pt x="441" y="114"/>
                        </a:lnTo>
                        <a:lnTo>
                          <a:pt x="436" y="115"/>
                        </a:lnTo>
                        <a:lnTo>
                          <a:pt x="416" y="77"/>
                        </a:lnTo>
                        <a:lnTo>
                          <a:pt x="407" y="58"/>
                        </a:lnTo>
                        <a:lnTo>
                          <a:pt x="407" y="55"/>
                        </a:lnTo>
                        <a:lnTo>
                          <a:pt x="390" y="30"/>
                        </a:lnTo>
                        <a:lnTo>
                          <a:pt x="356" y="0"/>
                        </a:lnTo>
                        <a:lnTo>
                          <a:pt x="297" y="24"/>
                        </a:lnTo>
                        <a:lnTo>
                          <a:pt x="262" y="73"/>
                        </a:lnTo>
                        <a:lnTo>
                          <a:pt x="217" y="93"/>
                        </a:lnTo>
                        <a:lnTo>
                          <a:pt x="148" y="120"/>
                        </a:lnTo>
                        <a:lnTo>
                          <a:pt x="127" y="155"/>
                        </a:lnTo>
                        <a:lnTo>
                          <a:pt x="96" y="158"/>
                        </a:lnTo>
                        <a:lnTo>
                          <a:pt x="54" y="175"/>
                        </a:lnTo>
                        <a:lnTo>
                          <a:pt x="0" y="188"/>
                        </a:lnTo>
                        <a:close/>
                      </a:path>
                    </a:pathLst>
                  </a:custGeom>
                  <a:solidFill>
                    <a:srgbClr val="E040A0"/>
                  </a:solidFill>
                  <a:ln w="7938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4" name="Freeform 81">
                    <a:extLst>
                      <a:ext uri="{FF2B5EF4-FFF2-40B4-BE49-F238E27FC236}">
                        <a16:creationId xmlns:a16="http://schemas.microsoft.com/office/drawing/2014/main" id="{50F32947-2AB7-49CB-948B-79F2EEF9B02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425" y="1440"/>
                    <a:ext cx="262" cy="213"/>
                  </a:xfrm>
                  <a:custGeom>
                    <a:avLst/>
                    <a:gdLst>
                      <a:gd name="T0" fmla="*/ 0 w 525"/>
                      <a:gd name="T1" fmla="*/ 0 h 426"/>
                      <a:gd name="T2" fmla="*/ 79 w 525"/>
                      <a:gd name="T3" fmla="*/ 43 h 426"/>
                      <a:gd name="T4" fmla="*/ 153 w 525"/>
                      <a:gd name="T5" fmla="*/ 87 h 426"/>
                      <a:gd name="T6" fmla="*/ 213 w 525"/>
                      <a:gd name="T7" fmla="*/ 115 h 426"/>
                      <a:gd name="T8" fmla="*/ 274 w 525"/>
                      <a:gd name="T9" fmla="*/ 147 h 426"/>
                      <a:gd name="T10" fmla="*/ 361 w 525"/>
                      <a:gd name="T11" fmla="*/ 191 h 426"/>
                      <a:gd name="T12" fmla="*/ 414 w 525"/>
                      <a:gd name="T13" fmla="*/ 275 h 426"/>
                      <a:gd name="T14" fmla="*/ 455 w 525"/>
                      <a:gd name="T15" fmla="*/ 421 h 426"/>
                      <a:gd name="T16" fmla="*/ 494 w 525"/>
                      <a:gd name="T17" fmla="*/ 301 h 426"/>
                      <a:gd name="T18" fmla="*/ 525 w 525"/>
                      <a:gd name="T19" fmla="*/ 222 h 426"/>
                      <a:gd name="T20" fmla="*/ 520 w 525"/>
                      <a:gd name="T21" fmla="*/ 161 h 426"/>
                      <a:gd name="T22" fmla="*/ 523 w 525"/>
                      <a:gd name="T23" fmla="*/ 222 h 426"/>
                      <a:gd name="T24" fmla="*/ 490 w 525"/>
                      <a:gd name="T25" fmla="*/ 300 h 426"/>
                      <a:gd name="T26" fmla="*/ 460 w 525"/>
                      <a:gd name="T27" fmla="*/ 426 h 426"/>
                      <a:gd name="T28" fmla="*/ 415 w 525"/>
                      <a:gd name="T29" fmla="*/ 272 h 426"/>
                      <a:gd name="T30" fmla="*/ 361 w 525"/>
                      <a:gd name="T31" fmla="*/ 193 h 426"/>
                      <a:gd name="T32" fmla="*/ 273 w 525"/>
                      <a:gd name="T33" fmla="*/ 147 h 426"/>
                      <a:gd name="T34" fmla="*/ 211 w 525"/>
                      <a:gd name="T35" fmla="*/ 118 h 426"/>
                      <a:gd name="T36" fmla="*/ 151 w 525"/>
                      <a:gd name="T37" fmla="*/ 87 h 426"/>
                      <a:gd name="T38" fmla="*/ 76 w 525"/>
                      <a:gd name="T39" fmla="*/ 43 h 426"/>
                      <a:gd name="T40" fmla="*/ 0 w 525"/>
                      <a:gd name="T41" fmla="*/ 0 h 42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</a:cxnLst>
                    <a:rect l="0" t="0" r="r" b="b"/>
                    <a:pathLst>
                      <a:path w="525" h="426">
                        <a:moveTo>
                          <a:pt x="0" y="0"/>
                        </a:moveTo>
                        <a:lnTo>
                          <a:pt x="79" y="43"/>
                        </a:lnTo>
                        <a:lnTo>
                          <a:pt x="153" y="87"/>
                        </a:lnTo>
                        <a:lnTo>
                          <a:pt x="213" y="115"/>
                        </a:lnTo>
                        <a:lnTo>
                          <a:pt x="274" y="147"/>
                        </a:lnTo>
                        <a:lnTo>
                          <a:pt x="361" y="191"/>
                        </a:lnTo>
                        <a:lnTo>
                          <a:pt x="414" y="275"/>
                        </a:lnTo>
                        <a:lnTo>
                          <a:pt x="455" y="421"/>
                        </a:lnTo>
                        <a:lnTo>
                          <a:pt x="494" y="301"/>
                        </a:lnTo>
                        <a:lnTo>
                          <a:pt x="525" y="222"/>
                        </a:lnTo>
                        <a:lnTo>
                          <a:pt x="520" y="161"/>
                        </a:lnTo>
                        <a:lnTo>
                          <a:pt x="523" y="222"/>
                        </a:lnTo>
                        <a:lnTo>
                          <a:pt x="490" y="300"/>
                        </a:lnTo>
                        <a:lnTo>
                          <a:pt x="460" y="426"/>
                        </a:lnTo>
                        <a:lnTo>
                          <a:pt x="415" y="272"/>
                        </a:lnTo>
                        <a:lnTo>
                          <a:pt x="361" y="193"/>
                        </a:lnTo>
                        <a:lnTo>
                          <a:pt x="273" y="147"/>
                        </a:lnTo>
                        <a:lnTo>
                          <a:pt x="211" y="118"/>
                        </a:lnTo>
                        <a:lnTo>
                          <a:pt x="151" y="87"/>
                        </a:lnTo>
                        <a:lnTo>
                          <a:pt x="76" y="43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E040A0"/>
                  </a:solidFill>
                  <a:ln w="7938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5" name="Freeform 82">
                    <a:extLst>
                      <a:ext uri="{FF2B5EF4-FFF2-40B4-BE49-F238E27FC236}">
                        <a16:creationId xmlns:a16="http://schemas.microsoft.com/office/drawing/2014/main" id="{1512FE98-F84F-469D-8AE6-35BC44BF726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453" y="1626"/>
                    <a:ext cx="102" cy="182"/>
                  </a:xfrm>
                  <a:custGeom>
                    <a:avLst/>
                    <a:gdLst>
                      <a:gd name="T0" fmla="*/ 96 w 204"/>
                      <a:gd name="T1" fmla="*/ 277 h 365"/>
                      <a:gd name="T2" fmla="*/ 37 w 204"/>
                      <a:gd name="T3" fmla="*/ 221 h 365"/>
                      <a:gd name="T4" fmla="*/ 18 w 204"/>
                      <a:gd name="T5" fmla="*/ 164 h 365"/>
                      <a:gd name="T6" fmla="*/ 11 w 204"/>
                      <a:gd name="T7" fmla="*/ 104 h 365"/>
                      <a:gd name="T8" fmla="*/ 2 w 204"/>
                      <a:gd name="T9" fmla="*/ 22 h 365"/>
                      <a:gd name="T10" fmla="*/ 21 w 204"/>
                      <a:gd name="T11" fmla="*/ 7 h 365"/>
                      <a:gd name="T12" fmla="*/ 37 w 204"/>
                      <a:gd name="T13" fmla="*/ 6 h 365"/>
                      <a:gd name="T14" fmla="*/ 49 w 204"/>
                      <a:gd name="T15" fmla="*/ 56 h 365"/>
                      <a:gd name="T16" fmla="*/ 75 w 204"/>
                      <a:gd name="T17" fmla="*/ 85 h 365"/>
                      <a:gd name="T18" fmla="*/ 85 w 204"/>
                      <a:gd name="T19" fmla="*/ 151 h 365"/>
                      <a:gd name="T20" fmla="*/ 103 w 204"/>
                      <a:gd name="T21" fmla="*/ 201 h 365"/>
                      <a:gd name="T22" fmla="*/ 144 w 204"/>
                      <a:gd name="T23" fmla="*/ 243 h 365"/>
                      <a:gd name="T24" fmla="*/ 175 w 204"/>
                      <a:gd name="T25" fmla="*/ 296 h 365"/>
                      <a:gd name="T26" fmla="*/ 204 w 204"/>
                      <a:gd name="T27" fmla="*/ 365 h 365"/>
                      <a:gd name="T28" fmla="*/ 170 w 204"/>
                      <a:gd name="T29" fmla="*/ 296 h 365"/>
                      <a:gd name="T30" fmla="*/ 140 w 204"/>
                      <a:gd name="T31" fmla="*/ 242 h 365"/>
                      <a:gd name="T32" fmla="*/ 100 w 204"/>
                      <a:gd name="T33" fmla="*/ 199 h 365"/>
                      <a:gd name="T34" fmla="*/ 84 w 204"/>
                      <a:gd name="T35" fmla="*/ 151 h 365"/>
                      <a:gd name="T36" fmla="*/ 79 w 204"/>
                      <a:gd name="T37" fmla="*/ 87 h 365"/>
                      <a:gd name="T38" fmla="*/ 49 w 204"/>
                      <a:gd name="T39" fmla="*/ 62 h 365"/>
                      <a:gd name="T40" fmla="*/ 43 w 204"/>
                      <a:gd name="T41" fmla="*/ 0 h 365"/>
                      <a:gd name="T42" fmla="*/ 24 w 204"/>
                      <a:gd name="T43" fmla="*/ 6 h 365"/>
                      <a:gd name="T44" fmla="*/ 0 w 204"/>
                      <a:gd name="T45" fmla="*/ 22 h 365"/>
                      <a:gd name="T46" fmla="*/ 3 w 204"/>
                      <a:gd name="T47" fmla="*/ 56 h 365"/>
                      <a:gd name="T48" fmla="*/ 11 w 204"/>
                      <a:gd name="T49" fmla="*/ 107 h 365"/>
                      <a:gd name="T50" fmla="*/ 18 w 204"/>
                      <a:gd name="T51" fmla="*/ 155 h 365"/>
                      <a:gd name="T52" fmla="*/ 37 w 204"/>
                      <a:gd name="T53" fmla="*/ 218 h 36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</a:cxnLst>
                    <a:rect l="0" t="0" r="r" b="b"/>
                    <a:pathLst>
                      <a:path w="204" h="365">
                        <a:moveTo>
                          <a:pt x="96" y="277"/>
                        </a:moveTo>
                        <a:lnTo>
                          <a:pt x="37" y="221"/>
                        </a:lnTo>
                        <a:lnTo>
                          <a:pt x="18" y="164"/>
                        </a:lnTo>
                        <a:lnTo>
                          <a:pt x="11" y="104"/>
                        </a:lnTo>
                        <a:lnTo>
                          <a:pt x="2" y="22"/>
                        </a:lnTo>
                        <a:lnTo>
                          <a:pt x="21" y="7"/>
                        </a:lnTo>
                        <a:lnTo>
                          <a:pt x="37" y="6"/>
                        </a:lnTo>
                        <a:lnTo>
                          <a:pt x="49" y="56"/>
                        </a:lnTo>
                        <a:lnTo>
                          <a:pt x="75" y="85"/>
                        </a:lnTo>
                        <a:lnTo>
                          <a:pt x="85" y="151"/>
                        </a:lnTo>
                        <a:lnTo>
                          <a:pt x="103" y="201"/>
                        </a:lnTo>
                        <a:lnTo>
                          <a:pt x="144" y="243"/>
                        </a:lnTo>
                        <a:lnTo>
                          <a:pt x="175" y="296"/>
                        </a:lnTo>
                        <a:lnTo>
                          <a:pt x="204" y="365"/>
                        </a:lnTo>
                        <a:lnTo>
                          <a:pt x="170" y="296"/>
                        </a:lnTo>
                        <a:lnTo>
                          <a:pt x="140" y="242"/>
                        </a:lnTo>
                        <a:lnTo>
                          <a:pt x="100" y="199"/>
                        </a:lnTo>
                        <a:lnTo>
                          <a:pt x="84" y="151"/>
                        </a:lnTo>
                        <a:lnTo>
                          <a:pt x="79" y="87"/>
                        </a:lnTo>
                        <a:lnTo>
                          <a:pt x="49" y="62"/>
                        </a:lnTo>
                        <a:lnTo>
                          <a:pt x="43" y="0"/>
                        </a:lnTo>
                        <a:lnTo>
                          <a:pt x="24" y="6"/>
                        </a:lnTo>
                        <a:lnTo>
                          <a:pt x="0" y="22"/>
                        </a:lnTo>
                        <a:lnTo>
                          <a:pt x="3" y="56"/>
                        </a:lnTo>
                        <a:lnTo>
                          <a:pt x="11" y="107"/>
                        </a:lnTo>
                        <a:lnTo>
                          <a:pt x="18" y="155"/>
                        </a:lnTo>
                        <a:lnTo>
                          <a:pt x="37" y="218"/>
                        </a:lnTo>
                      </a:path>
                    </a:pathLst>
                  </a:custGeom>
                  <a:noFill/>
                  <a:ln w="7938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</p:grpSp>
      </p:grpSp>
      <p:sp>
        <p:nvSpPr>
          <p:cNvPr id="113" name="Speech Bubble: Rectangle with Corners Rounded 112">
            <a:extLst>
              <a:ext uri="{FF2B5EF4-FFF2-40B4-BE49-F238E27FC236}">
                <a16:creationId xmlns:a16="http://schemas.microsoft.com/office/drawing/2014/main" id="{D29929B1-AADA-43F0-A31C-A35DDE4C707B}"/>
              </a:ext>
            </a:extLst>
          </p:cNvPr>
          <p:cNvSpPr/>
          <p:nvPr/>
        </p:nvSpPr>
        <p:spPr>
          <a:xfrm>
            <a:off x="4901247" y="3635891"/>
            <a:ext cx="2097586" cy="1131886"/>
          </a:xfrm>
          <a:prstGeom prst="wedgeRoundRectCallou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</a:rPr>
              <a:t>That’s not an allele, and if it is it’s not my client.</a:t>
            </a:r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78BCA892-AA2C-4DBE-9C9D-2C5979E656BE}"/>
              </a:ext>
            </a:extLst>
          </p:cNvPr>
          <p:cNvSpPr/>
          <p:nvPr/>
        </p:nvSpPr>
        <p:spPr>
          <a:xfrm>
            <a:off x="6796724" y="4883561"/>
            <a:ext cx="376741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What’s up?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3B89AE4B-167B-4D2D-93C5-D8D953F1D2C4}"/>
              </a:ext>
            </a:extLst>
          </p:cNvPr>
          <p:cNvSpPr txBox="1"/>
          <p:nvPr/>
        </p:nvSpPr>
        <p:spPr>
          <a:xfrm>
            <a:off x="8214732" y="1082419"/>
            <a:ext cx="2358484" cy="400110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Sonoma trial 2020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F085C3-5CF3-4267-813F-61892AAC7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80D58B-7A6A-4A81-AE3A-0554AE5C76E2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914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7" grpId="0" animBg="1"/>
      <p:bldP spid="113" grpId="0" animBg="1"/>
      <p:bldP spid="1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56AF0C-6E88-4258-AF40-7A5AF4B68E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Dropout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D69AEA-BBD6-4A3D-9E0E-37FC147DE4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219200"/>
            <a:ext cx="8229600" cy="4963886"/>
          </a:xfrm>
        </p:spPr>
        <p:txBody>
          <a:bodyPr/>
          <a:lstStyle/>
          <a:p>
            <a:r>
              <a:rPr lang="en-US" b="1" dirty="0"/>
              <a:t>Dropout:  </a:t>
            </a:r>
            <a:r>
              <a:rPr lang="en-US" dirty="0"/>
              <a:t>0 ≤  </a:t>
            </a:r>
            <a:r>
              <a:rPr lang="en-US" i="1" dirty="0" err="1"/>
              <a:t>hgt</a:t>
            </a:r>
            <a:r>
              <a:rPr lang="en-US" i="1" dirty="0"/>
              <a:t> </a:t>
            </a:r>
            <a:r>
              <a:rPr lang="en-US" dirty="0"/>
              <a:t>&lt; DT, where</a:t>
            </a:r>
          </a:p>
          <a:p>
            <a:pPr lvl="1"/>
            <a:r>
              <a:rPr lang="en-US" i="1" dirty="0" err="1"/>
              <a:t>hgt</a:t>
            </a:r>
            <a:r>
              <a:rPr lang="en-US" i="1" dirty="0"/>
              <a:t> = </a:t>
            </a:r>
            <a:r>
              <a:rPr lang="en-US" dirty="0"/>
              <a:t>observed height (</a:t>
            </a:r>
            <a:r>
              <a:rPr lang="en-US" dirty="0" err="1"/>
              <a:t>rfu</a:t>
            </a:r>
            <a:r>
              <a:rPr lang="en-US" dirty="0"/>
              <a:t>) of an allele signal</a:t>
            </a:r>
          </a:p>
          <a:p>
            <a:pPr lvl="1"/>
            <a:r>
              <a:rPr lang="en-US" i="1" dirty="0"/>
              <a:t>DT</a:t>
            </a:r>
            <a:r>
              <a:rPr lang="en-US" dirty="0"/>
              <a:t> = detection threshold = </a:t>
            </a:r>
            <a:r>
              <a:rPr lang="en-US" dirty="0" err="1"/>
              <a:t>rfu</a:t>
            </a:r>
            <a:r>
              <a:rPr lang="en-US" dirty="0"/>
              <a:t> below which data ignored</a:t>
            </a:r>
          </a:p>
          <a:p>
            <a:r>
              <a:rPr lang="en-US" dirty="0" err="1"/>
              <a:t>Pr</a:t>
            </a:r>
            <a:r>
              <a:rPr lang="en-US" dirty="0"/>
              <a:t>(dropout) is computable in terms of an </a:t>
            </a:r>
            <a:r>
              <a:rPr lang="en-US" i="1" dirty="0"/>
              <a:t>expected </a:t>
            </a:r>
            <a:r>
              <a:rPr lang="en-US" dirty="0"/>
              <a:t>height E(</a:t>
            </a:r>
            <a:r>
              <a:rPr lang="en-US" i="1" dirty="0" err="1"/>
              <a:t>hgt</a:t>
            </a:r>
            <a:r>
              <a:rPr lang="en-US" dirty="0"/>
              <a:t>).</a:t>
            </a:r>
          </a:p>
          <a:p>
            <a:pPr lvl="1"/>
            <a:r>
              <a:rPr lang="en-US" dirty="0"/>
              <a:t>It’s the probability a signal </a:t>
            </a:r>
            <a:r>
              <a:rPr lang="en-US" i="1" dirty="0"/>
              <a:t>expected </a:t>
            </a:r>
            <a:r>
              <a:rPr lang="en-US" dirty="0"/>
              <a:t>at E(</a:t>
            </a:r>
            <a:r>
              <a:rPr lang="en-US" i="1" dirty="0" err="1"/>
              <a:t>hgt</a:t>
            </a:r>
            <a:r>
              <a:rPr lang="en-US" dirty="0"/>
              <a:t>) is “</a:t>
            </a:r>
            <a:r>
              <a:rPr lang="en-US" i="1" dirty="0"/>
              <a:t>observed” </a:t>
            </a:r>
            <a:r>
              <a:rPr lang="en-US" dirty="0"/>
              <a:t>at a </a:t>
            </a:r>
            <a:r>
              <a:rPr lang="en-US" i="1" dirty="0" err="1"/>
              <a:t>hgt</a:t>
            </a:r>
            <a:r>
              <a:rPr lang="en-US" dirty="0"/>
              <a:t> &lt; DT.</a:t>
            </a:r>
          </a:p>
          <a:p>
            <a:pPr lvl="1"/>
            <a:r>
              <a:rPr lang="en-US" dirty="0"/>
              <a:t>i.e. at </a:t>
            </a:r>
            <a:r>
              <a:rPr lang="en-US" i="1" dirty="0" err="1"/>
              <a:t>hgt</a:t>
            </a:r>
            <a:r>
              <a:rPr lang="en-US" dirty="0"/>
              <a:t>=DT-1, or at </a:t>
            </a:r>
            <a:r>
              <a:rPr lang="en-US" i="1" dirty="0" err="1"/>
              <a:t>hgt</a:t>
            </a:r>
            <a:r>
              <a:rPr lang="en-US" dirty="0"/>
              <a:t>=DT-2,</a:t>
            </a:r>
            <a:r>
              <a:rPr lang="en-US" i="1" dirty="0"/>
              <a:t> … </a:t>
            </a:r>
            <a:r>
              <a:rPr lang="en-US" dirty="0"/>
              <a:t>or at </a:t>
            </a:r>
            <a:r>
              <a:rPr lang="en-US" i="1" dirty="0" err="1"/>
              <a:t>hgt</a:t>
            </a:r>
            <a:r>
              <a:rPr lang="en-US" dirty="0"/>
              <a:t>=1, or not at all.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C0FAB6-F42B-4E28-BB85-6FE4A49B6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2B1306-92D8-4297-A618-1FAE7B4D1786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503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DB464490-5A54-4D2E-ACFC-D076163A733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7683739"/>
              </p:ext>
            </p:extLst>
          </p:nvPr>
        </p:nvGraphicFramePr>
        <p:xfrm>
          <a:off x="2738235" y="1293737"/>
          <a:ext cx="5212917" cy="35667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Rectangle 10">
            <a:extLst>
              <a:ext uri="{FF2B5EF4-FFF2-40B4-BE49-F238E27FC236}">
                <a16:creationId xmlns:a16="http://schemas.microsoft.com/office/drawing/2014/main" id="{38280D04-5A74-4D8E-941A-1776F29DCFA3}"/>
              </a:ext>
            </a:extLst>
          </p:cNvPr>
          <p:cNvSpPr/>
          <p:nvPr/>
        </p:nvSpPr>
        <p:spPr>
          <a:xfrm>
            <a:off x="4445006" y="3958066"/>
            <a:ext cx="279713" cy="531150"/>
          </a:xfrm>
          <a:prstGeom prst="rect">
            <a:avLst/>
          </a:prstGeom>
          <a:solidFill>
            <a:schemeClr val="accent3">
              <a:lumMod val="60000"/>
              <a:lumOff val="40000"/>
              <a:alpha val="50196"/>
            </a:schemeClr>
          </a:solidFill>
          <a:ln w="9525">
            <a:solidFill>
              <a:srgbClr val="1F49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364CFDD-F5CF-460E-B9C2-4F147BED9EDF}"/>
              </a:ext>
            </a:extLst>
          </p:cNvPr>
          <p:cNvSpPr/>
          <p:nvPr/>
        </p:nvSpPr>
        <p:spPr>
          <a:xfrm>
            <a:off x="4726021" y="3508072"/>
            <a:ext cx="265176" cy="981144"/>
          </a:xfrm>
          <a:prstGeom prst="rect">
            <a:avLst/>
          </a:prstGeom>
          <a:solidFill>
            <a:schemeClr val="accent2">
              <a:lumMod val="60000"/>
              <a:lumOff val="40000"/>
              <a:alpha val="50196"/>
            </a:schemeClr>
          </a:solidFill>
          <a:ln w="9525">
            <a:solidFill>
              <a:srgbClr val="1F49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DB1693B-107C-4412-A93E-2E44CAC67671}"/>
              </a:ext>
            </a:extLst>
          </p:cNvPr>
          <p:cNvSpPr/>
          <p:nvPr/>
        </p:nvSpPr>
        <p:spPr>
          <a:xfrm>
            <a:off x="4999644" y="2884344"/>
            <a:ext cx="265176" cy="1604873"/>
          </a:xfrm>
          <a:prstGeom prst="rect">
            <a:avLst/>
          </a:prstGeom>
          <a:solidFill>
            <a:schemeClr val="accent3">
              <a:lumMod val="75000"/>
              <a:alpha val="50196"/>
            </a:schemeClr>
          </a:solidFill>
          <a:ln w="9525">
            <a:solidFill>
              <a:srgbClr val="1F49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7CB917E-B368-4739-810D-B1BC7AEF03FB}"/>
              </a:ext>
            </a:extLst>
          </p:cNvPr>
          <p:cNvSpPr/>
          <p:nvPr/>
        </p:nvSpPr>
        <p:spPr>
          <a:xfrm>
            <a:off x="5268004" y="2334952"/>
            <a:ext cx="265176" cy="2154264"/>
          </a:xfrm>
          <a:prstGeom prst="rect">
            <a:avLst/>
          </a:prstGeom>
          <a:solidFill>
            <a:schemeClr val="accent2">
              <a:lumMod val="75000"/>
              <a:alpha val="50196"/>
            </a:schemeClr>
          </a:solidFill>
          <a:ln w="9525">
            <a:solidFill>
              <a:srgbClr val="1F49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674ADD1-89C9-46BC-BF71-9CB7FD54953F}"/>
              </a:ext>
            </a:extLst>
          </p:cNvPr>
          <p:cNvSpPr/>
          <p:nvPr/>
        </p:nvSpPr>
        <p:spPr>
          <a:xfrm>
            <a:off x="5532705" y="1882616"/>
            <a:ext cx="265176" cy="2606600"/>
          </a:xfrm>
          <a:prstGeom prst="rect">
            <a:avLst/>
          </a:prstGeom>
          <a:solidFill>
            <a:schemeClr val="accent3">
              <a:lumMod val="75000"/>
              <a:alpha val="50196"/>
            </a:schemeClr>
          </a:solidFill>
          <a:ln w="9525">
            <a:solidFill>
              <a:srgbClr val="1F49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FB187E5-3E58-4A7C-8C13-FDCCE04C5A16}"/>
              </a:ext>
            </a:extLst>
          </p:cNvPr>
          <p:cNvSpPr/>
          <p:nvPr/>
        </p:nvSpPr>
        <p:spPr>
          <a:xfrm>
            <a:off x="5802213" y="1635048"/>
            <a:ext cx="265176" cy="2854169"/>
          </a:xfrm>
          <a:prstGeom prst="rect">
            <a:avLst/>
          </a:prstGeom>
          <a:solidFill>
            <a:schemeClr val="accent2">
              <a:lumMod val="50000"/>
              <a:alpha val="50196"/>
            </a:schemeClr>
          </a:solidFill>
          <a:ln w="952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1674635-FD7F-4374-AF8A-5E07EB66EC69}"/>
              </a:ext>
            </a:extLst>
          </p:cNvPr>
          <p:cNvSpPr/>
          <p:nvPr/>
        </p:nvSpPr>
        <p:spPr>
          <a:xfrm>
            <a:off x="3921480" y="4441196"/>
            <a:ext cx="265176" cy="48021"/>
          </a:xfrm>
          <a:prstGeom prst="rect">
            <a:avLst/>
          </a:prstGeom>
          <a:solidFill>
            <a:schemeClr val="accent3">
              <a:lumMod val="40000"/>
              <a:lumOff val="60000"/>
              <a:alpha val="50196"/>
            </a:schemeClr>
          </a:solidFill>
          <a:ln w="9525">
            <a:solidFill>
              <a:srgbClr val="1F49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A60C569-47B4-4AB4-BF89-92336E2A693F}"/>
              </a:ext>
            </a:extLst>
          </p:cNvPr>
          <p:cNvSpPr/>
          <p:nvPr/>
        </p:nvSpPr>
        <p:spPr>
          <a:xfrm>
            <a:off x="4180077" y="4296956"/>
            <a:ext cx="265176" cy="192261"/>
          </a:xfrm>
          <a:prstGeom prst="rect">
            <a:avLst/>
          </a:prstGeom>
          <a:solidFill>
            <a:schemeClr val="accent2">
              <a:lumMod val="40000"/>
              <a:lumOff val="60000"/>
              <a:alpha val="50196"/>
            </a:schemeClr>
          </a:solidFill>
          <a:ln w="9525">
            <a:solidFill>
              <a:srgbClr val="1F49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476ECD58-9A92-4CBF-A4D2-F653A10B623E}"/>
              </a:ext>
            </a:extLst>
          </p:cNvPr>
          <p:cNvCxnSpPr>
            <a:cxnSpLocks/>
            <a:endCxn id="34" idx="2"/>
          </p:cNvCxnSpPr>
          <p:nvPr/>
        </p:nvCxnSpPr>
        <p:spPr>
          <a:xfrm flipH="1" flipV="1">
            <a:off x="6051831" y="1323402"/>
            <a:ext cx="15560" cy="3291969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FA9D5A7D-9014-4A2D-821F-1D8C60AB48C5}"/>
              </a:ext>
            </a:extLst>
          </p:cNvPr>
          <p:cNvSpPr txBox="1"/>
          <p:nvPr/>
        </p:nvSpPr>
        <p:spPr>
          <a:xfrm>
            <a:off x="7382110" y="4730984"/>
            <a:ext cx="4251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/>
              <a:t>rfu</a:t>
            </a:r>
            <a:endParaRPr lang="en-US" sz="16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B1C5A7A-300A-463F-8232-24B8D3EBD640}"/>
              </a:ext>
            </a:extLst>
          </p:cNvPr>
          <p:cNvSpPr txBox="1"/>
          <p:nvPr/>
        </p:nvSpPr>
        <p:spPr>
          <a:xfrm>
            <a:off x="1616152" y="2730494"/>
            <a:ext cx="10358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likelihood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9D5F7D19-B5FA-4DE7-AA6B-83089CBD6A85}"/>
              </a:ext>
            </a:extLst>
          </p:cNvPr>
          <p:cNvCxnSpPr>
            <a:cxnSpLocks/>
          </p:cNvCxnSpPr>
          <p:nvPr/>
        </p:nvCxnSpPr>
        <p:spPr>
          <a:xfrm flipV="1">
            <a:off x="6633346" y="1214195"/>
            <a:ext cx="0" cy="3227000"/>
          </a:xfrm>
          <a:prstGeom prst="line">
            <a:avLst/>
          </a:prstGeom>
          <a:ln w="28575">
            <a:solidFill>
              <a:srgbClr val="7DAF64"/>
            </a:solidFill>
            <a:headEnd type="diamond" w="lg" len="lg"/>
            <a:tailEnd type="diamond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42BE27A2-601B-43D3-8789-7FF03BD29D8C}"/>
              </a:ext>
            </a:extLst>
          </p:cNvPr>
          <p:cNvSpPr txBox="1"/>
          <p:nvPr/>
        </p:nvSpPr>
        <p:spPr>
          <a:xfrm>
            <a:off x="5472185" y="677071"/>
            <a:ext cx="11592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Detection</a:t>
            </a:r>
          </a:p>
          <a:p>
            <a:pPr algn="ctr"/>
            <a:r>
              <a:rPr lang="en-US" dirty="0"/>
              <a:t>threshold</a:t>
            </a:r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84F863D2-1CFC-44AB-B4C2-6EB241B48604}"/>
              </a:ext>
            </a:extLst>
          </p:cNvPr>
          <p:cNvSpPr/>
          <p:nvPr/>
        </p:nvSpPr>
        <p:spPr>
          <a:xfrm>
            <a:off x="5688113" y="4535225"/>
            <a:ext cx="926823" cy="499581"/>
          </a:xfrm>
          <a:custGeom>
            <a:avLst/>
            <a:gdLst>
              <a:gd name="connsiteX0" fmla="*/ 667062 w 667062"/>
              <a:gd name="connsiteY0" fmla="*/ 179882 h 179882"/>
              <a:gd name="connsiteX1" fmla="*/ 0 w 667062"/>
              <a:gd name="connsiteY1" fmla="*/ 0 h 179882"/>
              <a:gd name="connsiteX0" fmla="*/ 682517 w 682517"/>
              <a:gd name="connsiteY0" fmla="*/ 246852 h 246852"/>
              <a:gd name="connsiteX1" fmla="*/ 0 w 682517"/>
              <a:gd name="connsiteY1" fmla="*/ 0 h 246852"/>
              <a:gd name="connsiteX0" fmla="*/ 682517 w 682517"/>
              <a:gd name="connsiteY0" fmla="*/ 246852 h 249443"/>
              <a:gd name="connsiteX1" fmla="*/ 0 w 682517"/>
              <a:gd name="connsiteY1" fmla="*/ 0 h 249443"/>
              <a:gd name="connsiteX0" fmla="*/ 682517 w 682517"/>
              <a:gd name="connsiteY0" fmla="*/ 246852 h 385811"/>
              <a:gd name="connsiteX1" fmla="*/ 0 w 682517"/>
              <a:gd name="connsiteY1" fmla="*/ 0 h 385811"/>
              <a:gd name="connsiteX0" fmla="*/ 682517 w 682517"/>
              <a:gd name="connsiteY0" fmla="*/ 246852 h 434779"/>
              <a:gd name="connsiteX1" fmla="*/ 0 w 682517"/>
              <a:gd name="connsiteY1" fmla="*/ 0 h 434779"/>
              <a:gd name="connsiteX0" fmla="*/ 682517 w 682517"/>
              <a:gd name="connsiteY0" fmla="*/ 246852 h 445943"/>
              <a:gd name="connsiteX1" fmla="*/ 0 w 682517"/>
              <a:gd name="connsiteY1" fmla="*/ 0 h 445943"/>
              <a:gd name="connsiteX0" fmla="*/ 688105 w 688105"/>
              <a:gd name="connsiteY0" fmla="*/ 226525 h 432188"/>
              <a:gd name="connsiteX1" fmla="*/ 0 w 688105"/>
              <a:gd name="connsiteY1" fmla="*/ 0 h 432188"/>
              <a:gd name="connsiteX0" fmla="*/ 688105 w 688105"/>
              <a:gd name="connsiteY0" fmla="*/ 220717 h 428317"/>
              <a:gd name="connsiteX1" fmla="*/ 0 w 688105"/>
              <a:gd name="connsiteY1" fmla="*/ 0 h 428317"/>
              <a:gd name="connsiteX0" fmla="*/ 688105 w 688105"/>
              <a:gd name="connsiteY0" fmla="*/ 220717 h 376768"/>
              <a:gd name="connsiteX1" fmla="*/ 0 w 688105"/>
              <a:gd name="connsiteY1" fmla="*/ 0 h 376768"/>
              <a:gd name="connsiteX0" fmla="*/ 688105 w 688105"/>
              <a:gd name="connsiteY0" fmla="*/ 220717 h 385511"/>
              <a:gd name="connsiteX1" fmla="*/ 0 w 688105"/>
              <a:gd name="connsiteY1" fmla="*/ 0 h 385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88105" h="385511">
                <a:moveTo>
                  <a:pt x="688105" y="220717"/>
                </a:moveTo>
                <a:cubicBezTo>
                  <a:pt x="629234" y="489606"/>
                  <a:pt x="29172" y="438600"/>
                  <a:pt x="0" y="0"/>
                </a:cubicBezTo>
              </a:path>
            </a:pathLst>
          </a:custGeom>
          <a:noFill/>
          <a:ln>
            <a:solidFill>
              <a:schemeClr val="accent3">
                <a:lumMod val="75000"/>
              </a:schemeClr>
            </a:solidFill>
            <a:tailEnd type="stealt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5146A38C-3357-4D86-84B3-778F8CBA0131}"/>
              </a:ext>
            </a:extLst>
          </p:cNvPr>
          <p:cNvSpPr/>
          <p:nvPr/>
        </p:nvSpPr>
        <p:spPr>
          <a:xfrm>
            <a:off x="5385713" y="4546445"/>
            <a:ext cx="1217624" cy="574303"/>
          </a:xfrm>
          <a:custGeom>
            <a:avLst/>
            <a:gdLst>
              <a:gd name="connsiteX0" fmla="*/ 667062 w 667062"/>
              <a:gd name="connsiteY0" fmla="*/ 179882 h 179882"/>
              <a:gd name="connsiteX1" fmla="*/ 0 w 667062"/>
              <a:gd name="connsiteY1" fmla="*/ 0 h 179882"/>
              <a:gd name="connsiteX0" fmla="*/ 682517 w 682517"/>
              <a:gd name="connsiteY0" fmla="*/ 246852 h 246852"/>
              <a:gd name="connsiteX1" fmla="*/ 0 w 682517"/>
              <a:gd name="connsiteY1" fmla="*/ 0 h 246852"/>
              <a:gd name="connsiteX0" fmla="*/ 682517 w 682517"/>
              <a:gd name="connsiteY0" fmla="*/ 246852 h 249443"/>
              <a:gd name="connsiteX1" fmla="*/ 0 w 682517"/>
              <a:gd name="connsiteY1" fmla="*/ 0 h 249443"/>
              <a:gd name="connsiteX0" fmla="*/ 682517 w 682517"/>
              <a:gd name="connsiteY0" fmla="*/ 246852 h 385811"/>
              <a:gd name="connsiteX1" fmla="*/ 0 w 682517"/>
              <a:gd name="connsiteY1" fmla="*/ 0 h 385811"/>
              <a:gd name="connsiteX0" fmla="*/ 682517 w 682517"/>
              <a:gd name="connsiteY0" fmla="*/ 246852 h 434779"/>
              <a:gd name="connsiteX1" fmla="*/ 0 w 682517"/>
              <a:gd name="connsiteY1" fmla="*/ 0 h 434779"/>
              <a:gd name="connsiteX0" fmla="*/ 682517 w 682517"/>
              <a:gd name="connsiteY0" fmla="*/ 246852 h 445943"/>
              <a:gd name="connsiteX1" fmla="*/ 0 w 682517"/>
              <a:gd name="connsiteY1" fmla="*/ 0 h 445943"/>
              <a:gd name="connsiteX0" fmla="*/ 711085 w 711085"/>
              <a:gd name="connsiteY0" fmla="*/ 457578 h 604400"/>
              <a:gd name="connsiteX1" fmla="*/ 0 w 711085"/>
              <a:gd name="connsiteY1" fmla="*/ 0 h 604400"/>
              <a:gd name="connsiteX0" fmla="*/ 711085 w 711085"/>
              <a:gd name="connsiteY0" fmla="*/ 419949 h 574303"/>
              <a:gd name="connsiteX1" fmla="*/ 0 w 711085"/>
              <a:gd name="connsiteY1" fmla="*/ 0 h 574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11085" h="574303">
                <a:moveTo>
                  <a:pt x="711085" y="419949"/>
                </a:moveTo>
                <a:cubicBezTo>
                  <a:pt x="537670" y="787566"/>
                  <a:pt x="29172" y="438600"/>
                  <a:pt x="0" y="0"/>
                </a:cubicBezTo>
              </a:path>
            </a:pathLst>
          </a:custGeom>
          <a:noFill/>
          <a:ln>
            <a:solidFill>
              <a:schemeClr val="accent2">
                <a:lumMod val="75000"/>
              </a:schemeClr>
            </a:solidFill>
            <a:tailEnd type="stealt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D4BBD32A-0D98-479B-82BB-4A9DA0A02CFE}"/>
              </a:ext>
            </a:extLst>
          </p:cNvPr>
          <p:cNvSpPr/>
          <p:nvPr/>
        </p:nvSpPr>
        <p:spPr>
          <a:xfrm>
            <a:off x="5144885" y="4576549"/>
            <a:ext cx="1465979" cy="599877"/>
          </a:xfrm>
          <a:custGeom>
            <a:avLst/>
            <a:gdLst>
              <a:gd name="connsiteX0" fmla="*/ 667062 w 667062"/>
              <a:gd name="connsiteY0" fmla="*/ 179882 h 179882"/>
              <a:gd name="connsiteX1" fmla="*/ 0 w 667062"/>
              <a:gd name="connsiteY1" fmla="*/ 0 h 179882"/>
              <a:gd name="connsiteX0" fmla="*/ 682517 w 682517"/>
              <a:gd name="connsiteY0" fmla="*/ 246852 h 246852"/>
              <a:gd name="connsiteX1" fmla="*/ 0 w 682517"/>
              <a:gd name="connsiteY1" fmla="*/ 0 h 246852"/>
              <a:gd name="connsiteX0" fmla="*/ 682517 w 682517"/>
              <a:gd name="connsiteY0" fmla="*/ 246852 h 249443"/>
              <a:gd name="connsiteX1" fmla="*/ 0 w 682517"/>
              <a:gd name="connsiteY1" fmla="*/ 0 h 249443"/>
              <a:gd name="connsiteX0" fmla="*/ 682517 w 682517"/>
              <a:gd name="connsiteY0" fmla="*/ 246852 h 385811"/>
              <a:gd name="connsiteX1" fmla="*/ 0 w 682517"/>
              <a:gd name="connsiteY1" fmla="*/ 0 h 385811"/>
              <a:gd name="connsiteX0" fmla="*/ 682517 w 682517"/>
              <a:gd name="connsiteY0" fmla="*/ 246852 h 434779"/>
              <a:gd name="connsiteX1" fmla="*/ 0 w 682517"/>
              <a:gd name="connsiteY1" fmla="*/ 0 h 434779"/>
              <a:gd name="connsiteX0" fmla="*/ 682517 w 682517"/>
              <a:gd name="connsiteY0" fmla="*/ 246852 h 445943"/>
              <a:gd name="connsiteX1" fmla="*/ 0 w 682517"/>
              <a:gd name="connsiteY1" fmla="*/ 0 h 445943"/>
              <a:gd name="connsiteX0" fmla="*/ 668784 w 668784"/>
              <a:gd name="connsiteY0" fmla="*/ 406559 h 563756"/>
              <a:gd name="connsiteX1" fmla="*/ 0 w 668784"/>
              <a:gd name="connsiteY1" fmla="*/ 0 h 563756"/>
              <a:gd name="connsiteX0" fmla="*/ 670501 w 670501"/>
              <a:gd name="connsiteY0" fmla="*/ 426886 h 579802"/>
              <a:gd name="connsiteX1" fmla="*/ 0 w 670501"/>
              <a:gd name="connsiteY1" fmla="*/ 0 h 579802"/>
              <a:gd name="connsiteX0" fmla="*/ 670501 w 670501"/>
              <a:gd name="connsiteY0" fmla="*/ 392041 h 552423"/>
              <a:gd name="connsiteX1" fmla="*/ 0 w 670501"/>
              <a:gd name="connsiteY1" fmla="*/ 0 h 552423"/>
              <a:gd name="connsiteX0" fmla="*/ 670501 w 670501"/>
              <a:gd name="connsiteY0" fmla="*/ 392041 h 524205"/>
              <a:gd name="connsiteX1" fmla="*/ 0 w 670501"/>
              <a:gd name="connsiteY1" fmla="*/ 0 h 524205"/>
              <a:gd name="connsiteX0" fmla="*/ 673394 w 673394"/>
              <a:gd name="connsiteY0" fmla="*/ 392041 h 524205"/>
              <a:gd name="connsiteX1" fmla="*/ 0 w 673394"/>
              <a:gd name="connsiteY1" fmla="*/ 0 h 524205"/>
              <a:gd name="connsiteX0" fmla="*/ 673394 w 673394"/>
              <a:gd name="connsiteY0" fmla="*/ 392041 h 492216"/>
              <a:gd name="connsiteX1" fmla="*/ 0 w 673394"/>
              <a:gd name="connsiteY1" fmla="*/ 0 h 492216"/>
              <a:gd name="connsiteX0" fmla="*/ 666480 w 666480"/>
              <a:gd name="connsiteY0" fmla="*/ 351389 h 460696"/>
              <a:gd name="connsiteX1" fmla="*/ 0 w 666480"/>
              <a:gd name="connsiteY1" fmla="*/ 0 h 460696"/>
              <a:gd name="connsiteX0" fmla="*/ 668209 w 668209"/>
              <a:gd name="connsiteY0" fmla="*/ 365907 h 471809"/>
              <a:gd name="connsiteX1" fmla="*/ 0 w 668209"/>
              <a:gd name="connsiteY1" fmla="*/ 0 h 471809"/>
              <a:gd name="connsiteX0" fmla="*/ 673395 w 673395"/>
              <a:gd name="connsiteY0" fmla="*/ 354292 h 462906"/>
              <a:gd name="connsiteX1" fmla="*/ 0 w 673395"/>
              <a:gd name="connsiteY1" fmla="*/ 0 h 462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73395" h="462906">
                <a:moveTo>
                  <a:pt x="673395" y="354292"/>
                </a:moveTo>
                <a:cubicBezTo>
                  <a:pt x="552062" y="585432"/>
                  <a:pt x="29172" y="438600"/>
                  <a:pt x="0" y="0"/>
                </a:cubicBezTo>
              </a:path>
            </a:pathLst>
          </a:custGeom>
          <a:noFill/>
          <a:ln>
            <a:solidFill>
              <a:schemeClr val="accent3">
                <a:lumMod val="75000"/>
              </a:schemeClr>
            </a:solidFill>
            <a:tailEnd type="stealt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963343AB-D4A4-457A-89F0-06D55EC90AC9}"/>
              </a:ext>
            </a:extLst>
          </p:cNvPr>
          <p:cNvSpPr/>
          <p:nvPr/>
        </p:nvSpPr>
        <p:spPr>
          <a:xfrm>
            <a:off x="4849198" y="4570902"/>
            <a:ext cx="1759782" cy="706057"/>
          </a:xfrm>
          <a:custGeom>
            <a:avLst/>
            <a:gdLst>
              <a:gd name="connsiteX0" fmla="*/ 667062 w 667062"/>
              <a:gd name="connsiteY0" fmla="*/ 179882 h 179882"/>
              <a:gd name="connsiteX1" fmla="*/ 0 w 667062"/>
              <a:gd name="connsiteY1" fmla="*/ 0 h 179882"/>
              <a:gd name="connsiteX0" fmla="*/ 682517 w 682517"/>
              <a:gd name="connsiteY0" fmla="*/ 246852 h 246852"/>
              <a:gd name="connsiteX1" fmla="*/ 0 w 682517"/>
              <a:gd name="connsiteY1" fmla="*/ 0 h 246852"/>
              <a:gd name="connsiteX0" fmla="*/ 682517 w 682517"/>
              <a:gd name="connsiteY0" fmla="*/ 246852 h 249443"/>
              <a:gd name="connsiteX1" fmla="*/ 0 w 682517"/>
              <a:gd name="connsiteY1" fmla="*/ 0 h 249443"/>
              <a:gd name="connsiteX0" fmla="*/ 682517 w 682517"/>
              <a:gd name="connsiteY0" fmla="*/ 246852 h 385811"/>
              <a:gd name="connsiteX1" fmla="*/ 0 w 682517"/>
              <a:gd name="connsiteY1" fmla="*/ 0 h 385811"/>
              <a:gd name="connsiteX0" fmla="*/ 682517 w 682517"/>
              <a:gd name="connsiteY0" fmla="*/ 246852 h 434779"/>
              <a:gd name="connsiteX1" fmla="*/ 0 w 682517"/>
              <a:gd name="connsiteY1" fmla="*/ 0 h 434779"/>
              <a:gd name="connsiteX0" fmla="*/ 682517 w 682517"/>
              <a:gd name="connsiteY0" fmla="*/ 246852 h 445943"/>
              <a:gd name="connsiteX1" fmla="*/ 0 w 682517"/>
              <a:gd name="connsiteY1" fmla="*/ 0 h 445943"/>
              <a:gd name="connsiteX0" fmla="*/ 668784 w 668784"/>
              <a:gd name="connsiteY0" fmla="*/ 406559 h 563756"/>
              <a:gd name="connsiteX1" fmla="*/ 0 w 668784"/>
              <a:gd name="connsiteY1" fmla="*/ 0 h 563756"/>
              <a:gd name="connsiteX0" fmla="*/ 670501 w 670501"/>
              <a:gd name="connsiteY0" fmla="*/ 426886 h 579802"/>
              <a:gd name="connsiteX1" fmla="*/ 0 w 670501"/>
              <a:gd name="connsiteY1" fmla="*/ 0 h 579802"/>
              <a:gd name="connsiteX0" fmla="*/ 670501 w 670501"/>
              <a:gd name="connsiteY0" fmla="*/ 392041 h 552423"/>
              <a:gd name="connsiteX1" fmla="*/ 0 w 670501"/>
              <a:gd name="connsiteY1" fmla="*/ 0 h 552423"/>
              <a:gd name="connsiteX0" fmla="*/ 670501 w 670501"/>
              <a:gd name="connsiteY0" fmla="*/ 392041 h 524205"/>
              <a:gd name="connsiteX1" fmla="*/ 0 w 670501"/>
              <a:gd name="connsiteY1" fmla="*/ 0 h 524205"/>
              <a:gd name="connsiteX0" fmla="*/ 667646 w 667646"/>
              <a:gd name="connsiteY0" fmla="*/ 429790 h 554137"/>
              <a:gd name="connsiteX1" fmla="*/ 0 w 667646"/>
              <a:gd name="connsiteY1" fmla="*/ 0 h 554137"/>
              <a:gd name="connsiteX0" fmla="*/ 667646 w 667646"/>
              <a:gd name="connsiteY0" fmla="*/ 418175 h 544842"/>
              <a:gd name="connsiteX1" fmla="*/ 0 w 667646"/>
              <a:gd name="connsiteY1" fmla="*/ 0 h 544842"/>
              <a:gd name="connsiteX0" fmla="*/ 667646 w 667646"/>
              <a:gd name="connsiteY0" fmla="*/ 418175 h 544842"/>
              <a:gd name="connsiteX1" fmla="*/ 0 w 667646"/>
              <a:gd name="connsiteY1" fmla="*/ 0 h 544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67646" h="544842">
                <a:moveTo>
                  <a:pt x="667646" y="418175"/>
                </a:moveTo>
                <a:cubicBezTo>
                  <a:pt x="466764" y="721909"/>
                  <a:pt x="29172" y="438600"/>
                  <a:pt x="0" y="0"/>
                </a:cubicBezTo>
              </a:path>
            </a:pathLst>
          </a:custGeom>
          <a:noFill/>
          <a:ln>
            <a:solidFill>
              <a:schemeClr val="accent2">
                <a:lumMod val="60000"/>
                <a:lumOff val="40000"/>
              </a:schemeClr>
            </a:solidFill>
            <a:tailEnd type="stealt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358EBD72-2D8D-42E8-B3EA-D25C6380137D}"/>
              </a:ext>
            </a:extLst>
          </p:cNvPr>
          <p:cNvSpPr/>
          <p:nvPr/>
        </p:nvSpPr>
        <p:spPr>
          <a:xfrm>
            <a:off x="4578356" y="4563378"/>
            <a:ext cx="2030625" cy="761417"/>
          </a:xfrm>
          <a:custGeom>
            <a:avLst/>
            <a:gdLst>
              <a:gd name="connsiteX0" fmla="*/ 667062 w 667062"/>
              <a:gd name="connsiteY0" fmla="*/ 179882 h 179882"/>
              <a:gd name="connsiteX1" fmla="*/ 0 w 667062"/>
              <a:gd name="connsiteY1" fmla="*/ 0 h 179882"/>
              <a:gd name="connsiteX0" fmla="*/ 682517 w 682517"/>
              <a:gd name="connsiteY0" fmla="*/ 246852 h 246852"/>
              <a:gd name="connsiteX1" fmla="*/ 0 w 682517"/>
              <a:gd name="connsiteY1" fmla="*/ 0 h 246852"/>
              <a:gd name="connsiteX0" fmla="*/ 682517 w 682517"/>
              <a:gd name="connsiteY0" fmla="*/ 246852 h 249443"/>
              <a:gd name="connsiteX1" fmla="*/ 0 w 682517"/>
              <a:gd name="connsiteY1" fmla="*/ 0 h 249443"/>
              <a:gd name="connsiteX0" fmla="*/ 682517 w 682517"/>
              <a:gd name="connsiteY0" fmla="*/ 246852 h 385811"/>
              <a:gd name="connsiteX1" fmla="*/ 0 w 682517"/>
              <a:gd name="connsiteY1" fmla="*/ 0 h 385811"/>
              <a:gd name="connsiteX0" fmla="*/ 682517 w 682517"/>
              <a:gd name="connsiteY0" fmla="*/ 246852 h 434779"/>
              <a:gd name="connsiteX1" fmla="*/ 0 w 682517"/>
              <a:gd name="connsiteY1" fmla="*/ 0 h 434779"/>
              <a:gd name="connsiteX0" fmla="*/ 682517 w 682517"/>
              <a:gd name="connsiteY0" fmla="*/ 246852 h 445943"/>
              <a:gd name="connsiteX1" fmla="*/ 0 w 682517"/>
              <a:gd name="connsiteY1" fmla="*/ 0 h 445943"/>
              <a:gd name="connsiteX0" fmla="*/ 668784 w 668784"/>
              <a:gd name="connsiteY0" fmla="*/ 406559 h 563756"/>
              <a:gd name="connsiteX1" fmla="*/ 0 w 668784"/>
              <a:gd name="connsiteY1" fmla="*/ 0 h 563756"/>
              <a:gd name="connsiteX0" fmla="*/ 670501 w 670501"/>
              <a:gd name="connsiteY0" fmla="*/ 426886 h 579802"/>
              <a:gd name="connsiteX1" fmla="*/ 0 w 670501"/>
              <a:gd name="connsiteY1" fmla="*/ 0 h 579802"/>
              <a:gd name="connsiteX0" fmla="*/ 670501 w 670501"/>
              <a:gd name="connsiteY0" fmla="*/ 392041 h 552423"/>
              <a:gd name="connsiteX1" fmla="*/ 0 w 670501"/>
              <a:gd name="connsiteY1" fmla="*/ 0 h 552423"/>
              <a:gd name="connsiteX0" fmla="*/ 670501 w 670501"/>
              <a:gd name="connsiteY0" fmla="*/ 392041 h 524205"/>
              <a:gd name="connsiteX1" fmla="*/ 0 w 670501"/>
              <a:gd name="connsiteY1" fmla="*/ 0 h 524205"/>
              <a:gd name="connsiteX0" fmla="*/ 673394 w 673394"/>
              <a:gd name="connsiteY0" fmla="*/ 392041 h 524205"/>
              <a:gd name="connsiteX1" fmla="*/ 0 w 673394"/>
              <a:gd name="connsiteY1" fmla="*/ 0 h 524205"/>
              <a:gd name="connsiteX0" fmla="*/ 673394 w 673394"/>
              <a:gd name="connsiteY0" fmla="*/ 392041 h 492216"/>
              <a:gd name="connsiteX1" fmla="*/ 0 w 673394"/>
              <a:gd name="connsiteY1" fmla="*/ 0 h 492216"/>
              <a:gd name="connsiteX0" fmla="*/ 666480 w 666480"/>
              <a:gd name="connsiteY0" fmla="*/ 351389 h 460696"/>
              <a:gd name="connsiteX1" fmla="*/ 0 w 666480"/>
              <a:gd name="connsiteY1" fmla="*/ 0 h 460696"/>
              <a:gd name="connsiteX0" fmla="*/ 668209 w 668209"/>
              <a:gd name="connsiteY0" fmla="*/ 365907 h 471809"/>
              <a:gd name="connsiteX1" fmla="*/ 0 w 668209"/>
              <a:gd name="connsiteY1" fmla="*/ 0 h 471809"/>
              <a:gd name="connsiteX0" fmla="*/ 673395 w 673395"/>
              <a:gd name="connsiteY0" fmla="*/ 354292 h 462906"/>
              <a:gd name="connsiteX1" fmla="*/ 0 w 673395"/>
              <a:gd name="connsiteY1" fmla="*/ 0 h 462906"/>
              <a:gd name="connsiteX0" fmla="*/ 687407 w 687407"/>
              <a:gd name="connsiteY0" fmla="*/ 484961 h 568379"/>
              <a:gd name="connsiteX1" fmla="*/ 0 w 687407"/>
              <a:gd name="connsiteY1" fmla="*/ 0 h 568379"/>
              <a:gd name="connsiteX0" fmla="*/ 687407 w 687407"/>
              <a:gd name="connsiteY0" fmla="*/ 484961 h 629133"/>
              <a:gd name="connsiteX1" fmla="*/ 0 w 687407"/>
              <a:gd name="connsiteY1" fmla="*/ 0 h 629133"/>
              <a:gd name="connsiteX0" fmla="*/ 687407 w 687407"/>
              <a:gd name="connsiteY0" fmla="*/ 484961 h 602698"/>
              <a:gd name="connsiteX1" fmla="*/ 0 w 687407"/>
              <a:gd name="connsiteY1" fmla="*/ 0 h 602698"/>
              <a:gd name="connsiteX0" fmla="*/ 687407 w 687407"/>
              <a:gd name="connsiteY0" fmla="*/ 484961 h 587561"/>
              <a:gd name="connsiteX1" fmla="*/ 0 w 687407"/>
              <a:gd name="connsiteY1" fmla="*/ 0 h 587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87407" h="587561">
                <a:moveTo>
                  <a:pt x="687407" y="484961"/>
                </a:moveTo>
                <a:cubicBezTo>
                  <a:pt x="566074" y="716101"/>
                  <a:pt x="7517" y="557654"/>
                  <a:pt x="0" y="0"/>
                </a:cubicBezTo>
              </a:path>
            </a:pathLst>
          </a:custGeom>
          <a:noFill/>
          <a:ln>
            <a:solidFill>
              <a:schemeClr val="accent3">
                <a:lumMod val="60000"/>
                <a:lumOff val="40000"/>
              </a:schemeClr>
            </a:solidFill>
            <a:tailEnd type="stealt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F336011D-C825-4920-9A89-2DA13E873CB4}"/>
              </a:ext>
            </a:extLst>
          </p:cNvPr>
          <p:cNvSpPr/>
          <p:nvPr/>
        </p:nvSpPr>
        <p:spPr>
          <a:xfrm>
            <a:off x="4305743" y="4565257"/>
            <a:ext cx="2301354" cy="839908"/>
          </a:xfrm>
          <a:custGeom>
            <a:avLst/>
            <a:gdLst>
              <a:gd name="connsiteX0" fmla="*/ 667062 w 667062"/>
              <a:gd name="connsiteY0" fmla="*/ 179882 h 179882"/>
              <a:gd name="connsiteX1" fmla="*/ 0 w 667062"/>
              <a:gd name="connsiteY1" fmla="*/ 0 h 179882"/>
              <a:gd name="connsiteX0" fmla="*/ 682517 w 682517"/>
              <a:gd name="connsiteY0" fmla="*/ 246852 h 246852"/>
              <a:gd name="connsiteX1" fmla="*/ 0 w 682517"/>
              <a:gd name="connsiteY1" fmla="*/ 0 h 246852"/>
              <a:gd name="connsiteX0" fmla="*/ 682517 w 682517"/>
              <a:gd name="connsiteY0" fmla="*/ 246852 h 249443"/>
              <a:gd name="connsiteX1" fmla="*/ 0 w 682517"/>
              <a:gd name="connsiteY1" fmla="*/ 0 h 249443"/>
              <a:gd name="connsiteX0" fmla="*/ 682517 w 682517"/>
              <a:gd name="connsiteY0" fmla="*/ 246852 h 385811"/>
              <a:gd name="connsiteX1" fmla="*/ 0 w 682517"/>
              <a:gd name="connsiteY1" fmla="*/ 0 h 385811"/>
              <a:gd name="connsiteX0" fmla="*/ 682517 w 682517"/>
              <a:gd name="connsiteY0" fmla="*/ 246852 h 434779"/>
              <a:gd name="connsiteX1" fmla="*/ 0 w 682517"/>
              <a:gd name="connsiteY1" fmla="*/ 0 h 434779"/>
              <a:gd name="connsiteX0" fmla="*/ 682517 w 682517"/>
              <a:gd name="connsiteY0" fmla="*/ 246852 h 445943"/>
              <a:gd name="connsiteX1" fmla="*/ 0 w 682517"/>
              <a:gd name="connsiteY1" fmla="*/ 0 h 445943"/>
              <a:gd name="connsiteX0" fmla="*/ 668784 w 668784"/>
              <a:gd name="connsiteY0" fmla="*/ 406559 h 563756"/>
              <a:gd name="connsiteX1" fmla="*/ 0 w 668784"/>
              <a:gd name="connsiteY1" fmla="*/ 0 h 563756"/>
              <a:gd name="connsiteX0" fmla="*/ 670501 w 670501"/>
              <a:gd name="connsiteY0" fmla="*/ 426886 h 579802"/>
              <a:gd name="connsiteX1" fmla="*/ 0 w 670501"/>
              <a:gd name="connsiteY1" fmla="*/ 0 h 579802"/>
              <a:gd name="connsiteX0" fmla="*/ 670501 w 670501"/>
              <a:gd name="connsiteY0" fmla="*/ 392041 h 552423"/>
              <a:gd name="connsiteX1" fmla="*/ 0 w 670501"/>
              <a:gd name="connsiteY1" fmla="*/ 0 h 552423"/>
              <a:gd name="connsiteX0" fmla="*/ 670501 w 670501"/>
              <a:gd name="connsiteY0" fmla="*/ 392041 h 524205"/>
              <a:gd name="connsiteX1" fmla="*/ 0 w 670501"/>
              <a:gd name="connsiteY1" fmla="*/ 0 h 524205"/>
              <a:gd name="connsiteX0" fmla="*/ 667646 w 667646"/>
              <a:gd name="connsiteY0" fmla="*/ 429790 h 554137"/>
              <a:gd name="connsiteX1" fmla="*/ 0 w 667646"/>
              <a:gd name="connsiteY1" fmla="*/ 0 h 554137"/>
              <a:gd name="connsiteX0" fmla="*/ 667646 w 667646"/>
              <a:gd name="connsiteY0" fmla="*/ 418175 h 544842"/>
              <a:gd name="connsiteX1" fmla="*/ 0 w 667646"/>
              <a:gd name="connsiteY1" fmla="*/ 0 h 544842"/>
              <a:gd name="connsiteX0" fmla="*/ 667646 w 667646"/>
              <a:gd name="connsiteY0" fmla="*/ 418175 h 544842"/>
              <a:gd name="connsiteX1" fmla="*/ 0 w 667646"/>
              <a:gd name="connsiteY1" fmla="*/ 0 h 544842"/>
              <a:gd name="connsiteX0" fmla="*/ 643447 w 643447"/>
              <a:gd name="connsiteY0" fmla="*/ 525614 h 633315"/>
              <a:gd name="connsiteX1" fmla="*/ 0 w 643447"/>
              <a:gd name="connsiteY1" fmla="*/ 0 h 633315"/>
              <a:gd name="connsiteX0" fmla="*/ 643447 w 643447"/>
              <a:gd name="connsiteY0" fmla="*/ 543036 h 648130"/>
              <a:gd name="connsiteX1" fmla="*/ 0 w 643447"/>
              <a:gd name="connsiteY1" fmla="*/ 0 h 648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43447" h="648130">
                <a:moveTo>
                  <a:pt x="643447" y="543036"/>
                </a:moveTo>
                <a:cubicBezTo>
                  <a:pt x="442565" y="846770"/>
                  <a:pt x="29172" y="438600"/>
                  <a:pt x="0" y="0"/>
                </a:cubicBezTo>
              </a:path>
            </a:pathLst>
          </a:custGeom>
          <a:noFill/>
          <a:ln>
            <a:solidFill>
              <a:schemeClr val="accent2">
                <a:lumMod val="40000"/>
                <a:lumOff val="60000"/>
              </a:schemeClr>
            </a:solidFill>
            <a:tailEnd type="stealt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4C29FBC5-C088-4F20-9E73-F7CBBB11AC6E}"/>
              </a:ext>
            </a:extLst>
          </p:cNvPr>
          <p:cNvSpPr txBox="1"/>
          <p:nvPr/>
        </p:nvSpPr>
        <p:spPr>
          <a:xfrm>
            <a:off x="5357544" y="5416804"/>
            <a:ext cx="999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>
                <a:solidFill>
                  <a:schemeClr val="accent2">
                    <a:lumMod val="50000"/>
                  </a:schemeClr>
                </a:solidFill>
              </a:rPr>
              <a:t>0.094</a:t>
            </a:r>
            <a:r>
              <a:rPr lang="en-US" sz="1400" b="1" dirty="0"/>
              <a:t>=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83203933-19A6-48D4-98E9-DDC0291B0836}"/>
              </a:ext>
            </a:extLst>
          </p:cNvPr>
          <p:cNvSpPr txBox="1"/>
          <p:nvPr/>
        </p:nvSpPr>
        <p:spPr>
          <a:xfrm>
            <a:off x="5264821" y="5591089"/>
            <a:ext cx="8558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>
                <a:solidFill>
                  <a:schemeClr val="accent3">
                    <a:lumMod val="50000"/>
                  </a:schemeClr>
                </a:solidFill>
              </a:rPr>
              <a:t>0.084</a:t>
            </a:r>
            <a:r>
              <a:rPr lang="en-US" sz="1400" b="1" dirty="0"/>
              <a:t>+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F379D4E-72B1-47D9-9904-0962C2B9FC34}"/>
              </a:ext>
            </a:extLst>
          </p:cNvPr>
          <p:cNvSpPr txBox="1"/>
          <p:nvPr/>
        </p:nvSpPr>
        <p:spPr>
          <a:xfrm>
            <a:off x="5159361" y="5765374"/>
            <a:ext cx="6307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>
                <a:solidFill>
                  <a:schemeClr val="accent2">
                    <a:lumMod val="75000"/>
                  </a:schemeClr>
                </a:solidFill>
              </a:rPr>
              <a:t>0.07</a:t>
            </a:r>
            <a:r>
              <a:rPr lang="en-US" sz="1400" b="1" dirty="0"/>
              <a:t>+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09A94027-6A77-4BD0-8011-BA78FDCD01D2}"/>
              </a:ext>
            </a:extLst>
          </p:cNvPr>
          <p:cNvSpPr txBox="1"/>
          <p:nvPr/>
        </p:nvSpPr>
        <p:spPr>
          <a:xfrm>
            <a:off x="4812193" y="5939659"/>
            <a:ext cx="7796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>
                <a:solidFill>
                  <a:schemeClr val="accent3">
                    <a:lumMod val="75000"/>
                  </a:schemeClr>
                </a:solidFill>
              </a:rPr>
              <a:t>0.051</a:t>
            </a:r>
            <a:r>
              <a:rPr lang="en-US" sz="1400" b="1" dirty="0"/>
              <a:t>+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75BCAE68-07D0-4775-910E-78D9655E6480}"/>
              </a:ext>
            </a:extLst>
          </p:cNvPr>
          <p:cNvSpPr txBox="1"/>
          <p:nvPr/>
        </p:nvSpPr>
        <p:spPr>
          <a:xfrm>
            <a:off x="4497798" y="6113944"/>
            <a:ext cx="7469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>
                <a:solidFill>
                  <a:schemeClr val="accent2">
                    <a:lumMod val="75000"/>
                  </a:schemeClr>
                </a:solidFill>
              </a:rPr>
              <a:t>0.032</a:t>
            </a:r>
            <a:r>
              <a:rPr lang="en-US" sz="1400" b="1" dirty="0"/>
              <a:t>+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5E71162-8A74-461C-B6B0-9BE7B4F64615}"/>
              </a:ext>
            </a:extLst>
          </p:cNvPr>
          <p:cNvSpPr txBox="1"/>
          <p:nvPr/>
        </p:nvSpPr>
        <p:spPr>
          <a:xfrm>
            <a:off x="4198269" y="6288229"/>
            <a:ext cx="7320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>
                <a:solidFill>
                  <a:schemeClr val="accent3">
                    <a:lumMod val="75000"/>
                  </a:schemeClr>
                </a:solidFill>
              </a:rPr>
              <a:t>0.016</a:t>
            </a:r>
            <a:r>
              <a:rPr lang="en-US" sz="1400" b="1" dirty="0"/>
              <a:t>+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2C5ACC6-5672-49D4-A904-46C874D12DFB}"/>
              </a:ext>
            </a:extLst>
          </p:cNvPr>
          <p:cNvSpPr txBox="1"/>
          <p:nvPr/>
        </p:nvSpPr>
        <p:spPr>
          <a:xfrm>
            <a:off x="3851100" y="6462515"/>
            <a:ext cx="7796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>
                <a:solidFill>
                  <a:schemeClr val="accent2">
                    <a:lumMod val="50000"/>
                  </a:schemeClr>
                </a:solidFill>
              </a:rPr>
              <a:t>0.005+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9E880EAC-3F32-463B-8A1C-631676437632}"/>
              </a:ext>
            </a:extLst>
          </p:cNvPr>
          <p:cNvSpPr txBox="1"/>
          <p:nvPr/>
        </p:nvSpPr>
        <p:spPr>
          <a:xfrm>
            <a:off x="8999945" y="5403910"/>
            <a:ext cx="880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=0.178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8F32BEBA-A96A-4503-81C6-C173A0DB04C1}"/>
              </a:ext>
            </a:extLst>
          </p:cNvPr>
          <p:cNvSpPr txBox="1"/>
          <p:nvPr/>
        </p:nvSpPr>
        <p:spPr>
          <a:xfrm>
            <a:off x="9011786" y="5413151"/>
            <a:ext cx="868356" cy="33855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600" dirty="0"/>
              <a:t>=0.3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27397604-35D0-4DCC-A3E7-351BE0D23954}"/>
              </a:ext>
            </a:extLst>
          </p:cNvPr>
          <p:cNvSpPr txBox="1"/>
          <p:nvPr/>
        </p:nvSpPr>
        <p:spPr>
          <a:xfrm>
            <a:off x="9011786" y="5417882"/>
            <a:ext cx="868357" cy="33855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600" dirty="0"/>
              <a:t>=0.33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B1AA3811-FF1E-4857-A047-22A2772EDDCA}"/>
              </a:ext>
            </a:extLst>
          </p:cNvPr>
          <p:cNvSpPr txBox="1"/>
          <p:nvPr/>
        </p:nvSpPr>
        <p:spPr>
          <a:xfrm>
            <a:off x="9011785" y="5412555"/>
            <a:ext cx="860738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/>
              <a:t>=0.35</a:t>
            </a:r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D8D9E521-B2FC-48ED-8D37-AE032C7B9CA2}"/>
              </a:ext>
            </a:extLst>
          </p:cNvPr>
          <p:cNvSpPr/>
          <p:nvPr/>
        </p:nvSpPr>
        <p:spPr>
          <a:xfrm>
            <a:off x="4060665" y="4570637"/>
            <a:ext cx="646972" cy="664246"/>
          </a:xfrm>
          <a:custGeom>
            <a:avLst/>
            <a:gdLst>
              <a:gd name="connsiteX0" fmla="*/ 667062 w 667062"/>
              <a:gd name="connsiteY0" fmla="*/ 179882 h 179882"/>
              <a:gd name="connsiteX1" fmla="*/ 0 w 667062"/>
              <a:gd name="connsiteY1" fmla="*/ 0 h 179882"/>
              <a:gd name="connsiteX0" fmla="*/ 682517 w 682517"/>
              <a:gd name="connsiteY0" fmla="*/ 246852 h 246852"/>
              <a:gd name="connsiteX1" fmla="*/ 0 w 682517"/>
              <a:gd name="connsiteY1" fmla="*/ 0 h 246852"/>
              <a:gd name="connsiteX0" fmla="*/ 682517 w 682517"/>
              <a:gd name="connsiteY0" fmla="*/ 246852 h 249443"/>
              <a:gd name="connsiteX1" fmla="*/ 0 w 682517"/>
              <a:gd name="connsiteY1" fmla="*/ 0 h 249443"/>
              <a:gd name="connsiteX0" fmla="*/ 682517 w 682517"/>
              <a:gd name="connsiteY0" fmla="*/ 246852 h 385811"/>
              <a:gd name="connsiteX1" fmla="*/ 0 w 682517"/>
              <a:gd name="connsiteY1" fmla="*/ 0 h 385811"/>
              <a:gd name="connsiteX0" fmla="*/ 682517 w 682517"/>
              <a:gd name="connsiteY0" fmla="*/ 246852 h 434779"/>
              <a:gd name="connsiteX1" fmla="*/ 0 w 682517"/>
              <a:gd name="connsiteY1" fmla="*/ 0 h 434779"/>
              <a:gd name="connsiteX0" fmla="*/ 682517 w 682517"/>
              <a:gd name="connsiteY0" fmla="*/ 246852 h 445943"/>
              <a:gd name="connsiteX1" fmla="*/ 0 w 682517"/>
              <a:gd name="connsiteY1" fmla="*/ 0 h 445943"/>
              <a:gd name="connsiteX0" fmla="*/ 668784 w 668784"/>
              <a:gd name="connsiteY0" fmla="*/ 406559 h 563756"/>
              <a:gd name="connsiteX1" fmla="*/ 0 w 668784"/>
              <a:gd name="connsiteY1" fmla="*/ 0 h 563756"/>
              <a:gd name="connsiteX0" fmla="*/ 670501 w 670501"/>
              <a:gd name="connsiteY0" fmla="*/ 426886 h 579802"/>
              <a:gd name="connsiteX1" fmla="*/ 0 w 670501"/>
              <a:gd name="connsiteY1" fmla="*/ 0 h 579802"/>
              <a:gd name="connsiteX0" fmla="*/ 670501 w 670501"/>
              <a:gd name="connsiteY0" fmla="*/ 392041 h 552423"/>
              <a:gd name="connsiteX1" fmla="*/ 0 w 670501"/>
              <a:gd name="connsiteY1" fmla="*/ 0 h 552423"/>
              <a:gd name="connsiteX0" fmla="*/ 670501 w 670501"/>
              <a:gd name="connsiteY0" fmla="*/ 392041 h 524205"/>
              <a:gd name="connsiteX1" fmla="*/ 0 w 670501"/>
              <a:gd name="connsiteY1" fmla="*/ 0 h 524205"/>
              <a:gd name="connsiteX0" fmla="*/ 667646 w 667646"/>
              <a:gd name="connsiteY0" fmla="*/ 429790 h 554137"/>
              <a:gd name="connsiteX1" fmla="*/ 0 w 667646"/>
              <a:gd name="connsiteY1" fmla="*/ 0 h 554137"/>
              <a:gd name="connsiteX0" fmla="*/ 667646 w 667646"/>
              <a:gd name="connsiteY0" fmla="*/ 418175 h 544842"/>
              <a:gd name="connsiteX1" fmla="*/ 0 w 667646"/>
              <a:gd name="connsiteY1" fmla="*/ 0 h 544842"/>
              <a:gd name="connsiteX0" fmla="*/ 667646 w 667646"/>
              <a:gd name="connsiteY0" fmla="*/ 418175 h 544842"/>
              <a:gd name="connsiteX1" fmla="*/ 0 w 667646"/>
              <a:gd name="connsiteY1" fmla="*/ 0 h 544842"/>
              <a:gd name="connsiteX0" fmla="*/ 643447 w 643447"/>
              <a:gd name="connsiteY0" fmla="*/ 525614 h 633315"/>
              <a:gd name="connsiteX1" fmla="*/ 0 w 643447"/>
              <a:gd name="connsiteY1" fmla="*/ 0 h 633315"/>
              <a:gd name="connsiteX0" fmla="*/ 643447 w 643447"/>
              <a:gd name="connsiteY0" fmla="*/ 543036 h 648130"/>
              <a:gd name="connsiteX1" fmla="*/ 0 w 643447"/>
              <a:gd name="connsiteY1" fmla="*/ 0 h 648130"/>
              <a:gd name="connsiteX0" fmla="*/ 643447 w 643447"/>
              <a:gd name="connsiteY0" fmla="*/ 543036 h 543036"/>
              <a:gd name="connsiteX1" fmla="*/ 0 w 643447"/>
              <a:gd name="connsiteY1" fmla="*/ 0 h 543036"/>
              <a:gd name="connsiteX0" fmla="*/ 643447 w 643447"/>
              <a:gd name="connsiteY0" fmla="*/ 543036 h 543036"/>
              <a:gd name="connsiteX1" fmla="*/ 0 w 643447"/>
              <a:gd name="connsiteY1" fmla="*/ 0 h 543036"/>
              <a:gd name="connsiteX0" fmla="*/ 666689 w 666689"/>
              <a:gd name="connsiteY0" fmla="*/ 543036 h 543036"/>
              <a:gd name="connsiteX1" fmla="*/ 23242 w 666689"/>
              <a:gd name="connsiteY1" fmla="*/ 0 h 543036"/>
              <a:gd name="connsiteX0" fmla="*/ 680548 w 680548"/>
              <a:gd name="connsiteY0" fmla="*/ 543036 h 543036"/>
              <a:gd name="connsiteX1" fmla="*/ 37101 w 680548"/>
              <a:gd name="connsiteY1" fmla="*/ 0 h 543036"/>
              <a:gd name="connsiteX0" fmla="*/ 787048 w 787048"/>
              <a:gd name="connsiteY0" fmla="*/ 428818 h 428818"/>
              <a:gd name="connsiteX1" fmla="*/ 7243 w 787048"/>
              <a:gd name="connsiteY1" fmla="*/ 0 h 428818"/>
              <a:gd name="connsiteX0" fmla="*/ 800939 w 800939"/>
              <a:gd name="connsiteY0" fmla="*/ 441509 h 441509"/>
              <a:gd name="connsiteX1" fmla="*/ 5401 w 800939"/>
              <a:gd name="connsiteY1" fmla="*/ 0 h 441509"/>
              <a:gd name="connsiteX0" fmla="*/ 979149 w 979149"/>
              <a:gd name="connsiteY0" fmla="*/ 464353 h 464353"/>
              <a:gd name="connsiteX1" fmla="*/ 52 w 979149"/>
              <a:gd name="connsiteY1" fmla="*/ 0 h 464353"/>
              <a:gd name="connsiteX0" fmla="*/ 1031572 w 1031572"/>
              <a:gd name="connsiteY0" fmla="*/ 512578 h 512578"/>
              <a:gd name="connsiteX1" fmla="*/ 31 w 1031572"/>
              <a:gd name="connsiteY1" fmla="*/ 0 h 5125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31572" h="512578">
                <a:moveTo>
                  <a:pt x="1031572" y="512578"/>
                </a:moveTo>
                <a:cubicBezTo>
                  <a:pt x="122679" y="280757"/>
                  <a:pt x="-2263" y="151786"/>
                  <a:pt x="31" y="0"/>
                </a:cubicBezTo>
              </a:path>
            </a:pathLst>
          </a:custGeom>
          <a:noFill/>
          <a:ln>
            <a:solidFill>
              <a:schemeClr val="accent3">
                <a:lumMod val="75000"/>
              </a:schemeClr>
            </a:solidFill>
            <a:tailEnd type="stealt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reeform: Shape 73">
            <a:extLst>
              <a:ext uri="{FF2B5EF4-FFF2-40B4-BE49-F238E27FC236}">
                <a16:creationId xmlns:a16="http://schemas.microsoft.com/office/drawing/2014/main" id="{C5B56127-02AD-40CE-B014-BE2983EF90AA}"/>
              </a:ext>
            </a:extLst>
          </p:cNvPr>
          <p:cNvSpPr/>
          <p:nvPr/>
        </p:nvSpPr>
        <p:spPr>
          <a:xfrm>
            <a:off x="3770747" y="4573152"/>
            <a:ext cx="646972" cy="664246"/>
          </a:xfrm>
          <a:custGeom>
            <a:avLst/>
            <a:gdLst>
              <a:gd name="connsiteX0" fmla="*/ 667062 w 667062"/>
              <a:gd name="connsiteY0" fmla="*/ 179882 h 179882"/>
              <a:gd name="connsiteX1" fmla="*/ 0 w 667062"/>
              <a:gd name="connsiteY1" fmla="*/ 0 h 179882"/>
              <a:gd name="connsiteX0" fmla="*/ 682517 w 682517"/>
              <a:gd name="connsiteY0" fmla="*/ 246852 h 246852"/>
              <a:gd name="connsiteX1" fmla="*/ 0 w 682517"/>
              <a:gd name="connsiteY1" fmla="*/ 0 h 246852"/>
              <a:gd name="connsiteX0" fmla="*/ 682517 w 682517"/>
              <a:gd name="connsiteY0" fmla="*/ 246852 h 249443"/>
              <a:gd name="connsiteX1" fmla="*/ 0 w 682517"/>
              <a:gd name="connsiteY1" fmla="*/ 0 h 249443"/>
              <a:gd name="connsiteX0" fmla="*/ 682517 w 682517"/>
              <a:gd name="connsiteY0" fmla="*/ 246852 h 385811"/>
              <a:gd name="connsiteX1" fmla="*/ 0 w 682517"/>
              <a:gd name="connsiteY1" fmla="*/ 0 h 385811"/>
              <a:gd name="connsiteX0" fmla="*/ 682517 w 682517"/>
              <a:gd name="connsiteY0" fmla="*/ 246852 h 434779"/>
              <a:gd name="connsiteX1" fmla="*/ 0 w 682517"/>
              <a:gd name="connsiteY1" fmla="*/ 0 h 434779"/>
              <a:gd name="connsiteX0" fmla="*/ 682517 w 682517"/>
              <a:gd name="connsiteY0" fmla="*/ 246852 h 445943"/>
              <a:gd name="connsiteX1" fmla="*/ 0 w 682517"/>
              <a:gd name="connsiteY1" fmla="*/ 0 h 445943"/>
              <a:gd name="connsiteX0" fmla="*/ 668784 w 668784"/>
              <a:gd name="connsiteY0" fmla="*/ 406559 h 563756"/>
              <a:gd name="connsiteX1" fmla="*/ 0 w 668784"/>
              <a:gd name="connsiteY1" fmla="*/ 0 h 563756"/>
              <a:gd name="connsiteX0" fmla="*/ 670501 w 670501"/>
              <a:gd name="connsiteY0" fmla="*/ 426886 h 579802"/>
              <a:gd name="connsiteX1" fmla="*/ 0 w 670501"/>
              <a:gd name="connsiteY1" fmla="*/ 0 h 579802"/>
              <a:gd name="connsiteX0" fmla="*/ 670501 w 670501"/>
              <a:gd name="connsiteY0" fmla="*/ 392041 h 552423"/>
              <a:gd name="connsiteX1" fmla="*/ 0 w 670501"/>
              <a:gd name="connsiteY1" fmla="*/ 0 h 552423"/>
              <a:gd name="connsiteX0" fmla="*/ 670501 w 670501"/>
              <a:gd name="connsiteY0" fmla="*/ 392041 h 524205"/>
              <a:gd name="connsiteX1" fmla="*/ 0 w 670501"/>
              <a:gd name="connsiteY1" fmla="*/ 0 h 524205"/>
              <a:gd name="connsiteX0" fmla="*/ 667646 w 667646"/>
              <a:gd name="connsiteY0" fmla="*/ 429790 h 554137"/>
              <a:gd name="connsiteX1" fmla="*/ 0 w 667646"/>
              <a:gd name="connsiteY1" fmla="*/ 0 h 554137"/>
              <a:gd name="connsiteX0" fmla="*/ 667646 w 667646"/>
              <a:gd name="connsiteY0" fmla="*/ 418175 h 544842"/>
              <a:gd name="connsiteX1" fmla="*/ 0 w 667646"/>
              <a:gd name="connsiteY1" fmla="*/ 0 h 544842"/>
              <a:gd name="connsiteX0" fmla="*/ 667646 w 667646"/>
              <a:gd name="connsiteY0" fmla="*/ 418175 h 544842"/>
              <a:gd name="connsiteX1" fmla="*/ 0 w 667646"/>
              <a:gd name="connsiteY1" fmla="*/ 0 h 544842"/>
              <a:gd name="connsiteX0" fmla="*/ 643447 w 643447"/>
              <a:gd name="connsiteY0" fmla="*/ 525614 h 633315"/>
              <a:gd name="connsiteX1" fmla="*/ 0 w 643447"/>
              <a:gd name="connsiteY1" fmla="*/ 0 h 633315"/>
              <a:gd name="connsiteX0" fmla="*/ 643447 w 643447"/>
              <a:gd name="connsiteY0" fmla="*/ 543036 h 648130"/>
              <a:gd name="connsiteX1" fmla="*/ 0 w 643447"/>
              <a:gd name="connsiteY1" fmla="*/ 0 h 648130"/>
              <a:gd name="connsiteX0" fmla="*/ 643447 w 643447"/>
              <a:gd name="connsiteY0" fmla="*/ 543036 h 543036"/>
              <a:gd name="connsiteX1" fmla="*/ 0 w 643447"/>
              <a:gd name="connsiteY1" fmla="*/ 0 h 543036"/>
              <a:gd name="connsiteX0" fmla="*/ 643447 w 643447"/>
              <a:gd name="connsiteY0" fmla="*/ 543036 h 543036"/>
              <a:gd name="connsiteX1" fmla="*/ 0 w 643447"/>
              <a:gd name="connsiteY1" fmla="*/ 0 h 543036"/>
              <a:gd name="connsiteX0" fmla="*/ 666689 w 666689"/>
              <a:gd name="connsiteY0" fmla="*/ 543036 h 543036"/>
              <a:gd name="connsiteX1" fmla="*/ 23242 w 666689"/>
              <a:gd name="connsiteY1" fmla="*/ 0 h 543036"/>
              <a:gd name="connsiteX0" fmla="*/ 680548 w 680548"/>
              <a:gd name="connsiteY0" fmla="*/ 543036 h 543036"/>
              <a:gd name="connsiteX1" fmla="*/ 37101 w 680548"/>
              <a:gd name="connsiteY1" fmla="*/ 0 h 543036"/>
              <a:gd name="connsiteX0" fmla="*/ 787048 w 787048"/>
              <a:gd name="connsiteY0" fmla="*/ 428818 h 428818"/>
              <a:gd name="connsiteX1" fmla="*/ 7243 w 787048"/>
              <a:gd name="connsiteY1" fmla="*/ 0 h 428818"/>
              <a:gd name="connsiteX0" fmla="*/ 800939 w 800939"/>
              <a:gd name="connsiteY0" fmla="*/ 441509 h 441509"/>
              <a:gd name="connsiteX1" fmla="*/ 5401 w 800939"/>
              <a:gd name="connsiteY1" fmla="*/ 0 h 441509"/>
              <a:gd name="connsiteX0" fmla="*/ 979149 w 979149"/>
              <a:gd name="connsiteY0" fmla="*/ 464353 h 464353"/>
              <a:gd name="connsiteX1" fmla="*/ 52 w 979149"/>
              <a:gd name="connsiteY1" fmla="*/ 0 h 464353"/>
              <a:gd name="connsiteX0" fmla="*/ 1031572 w 1031572"/>
              <a:gd name="connsiteY0" fmla="*/ 512578 h 512578"/>
              <a:gd name="connsiteX1" fmla="*/ 31 w 1031572"/>
              <a:gd name="connsiteY1" fmla="*/ 0 h 5125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31572" h="512578">
                <a:moveTo>
                  <a:pt x="1031572" y="512578"/>
                </a:moveTo>
                <a:cubicBezTo>
                  <a:pt x="122679" y="280757"/>
                  <a:pt x="-2263" y="151786"/>
                  <a:pt x="31" y="0"/>
                </a:cubicBezTo>
              </a:path>
            </a:pathLst>
          </a:custGeom>
          <a:noFill/>
          <a:ln>
            <a:solidFill>
              <a:schemeClr val="accent5">
                <a:lumMod val="60000"/>
                <a:lumOff val="40000"/>
              </a:schemeClr>
            </a:solidFill>
            <a:tailEnd type="stealt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A8A7B54-3FE5-4D2F-B217-80069E2606AB}"/>
              </a:ext>
            </a:extLst>
          </p:cNvPr>
          <p:cNvSpPr txBox="1"/>
          <p:nvPr/>
        </p:nvSpPr>
        <p:spPr>
          <a:xfrm>
            <a:off x="5843358" y="4498068"/>
            <a:ext cx="526106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600" dirty="0"/>
              <a:t>100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87902E0-928E-448D-8FAB-CD50D46C0E28}"/>
              </a:ext>
            </a:extLst>
          </p:cNvPr>
          <p:cNvSpPr txBox="1"/>
          <p:nvPr/>
        </p:nvSpPr>
        <p:spPr>
          <a:xfrm>
            <a:off x="3272218" y="4504842"/>
            <a:ext cx="298480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600" dirty="0"/>
              <a:t>0</a:t>
            </a:r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31D78B55-C09C-46C7-B60C-3C30A3E6DDDF}"/>
              </a:ext>
            </a:extLst>
          </p:cNvPr>
          <p:cNvSpPr/>
          <p:nvPr/>
        </p:nvSpPr>
        <p:spPr>
          <a:xfrm>
            <a:off x="5926466" y="4552090"/>
            <a:ext cx="682517" cy="425687"/>
          </a:xfrm>
          <a:custGeom>
            <a:avLst/>
            <a:gdLst>
              <a:gd name="connsiteX0" fmla="*/ 667062 w 667062"/>
              <a:gd name="connsiteY0" fmla="*/ 179882 h 179882"/>
              <a:gd name="connsiteX1" fmla="*/ 0 w 667062"/>
              <a:gd name="connsiteY1" fmla="*/ 0 h 179882"/>
              <a:gd name="connsiteX0" fmla="*/ 682517 w 682517"/>
              <a:gd name="connsiteY0" fmla="*/ 246852 h 246852"/>
              <a:gd name="connsiteX1" fmla="*/ 0 w 682517"/>
              <a:gd name="connsiteY1" fmla="*/ 0 h 246852"/>
              <a:gd name="connsiteX0" fmla="*/ 682517 w 682517"/>
              <a:gd name="connsiteY0" fmla="*/ 246852 h 249443"/>
              <a:gd name="connsiteX1" fmla="*/ 0 w 682517"/>
              <a:gd name="connsiteY1" fmla="*/ 0 h 249443"/>
              <a:gd name="connsiteX0" fmla="*/ 682517 w 682517"/>
              <a:gd name="connsiteY0" fmla="*/ 246852 h 385811"/>
              <a:gd name="connsiteX1" fmla="*/ 0 w 682517"/>
              <a:gd name="connsiteY1" fmla="*/ 0 h 385811"/>
              <a:gd name="connsiteX0" fmla="*/ 682517 w 682517"/>
              <a:gd name="connsiteY0" fmla="*/ 246852 h 434779"/>
              <a:gd name="connsiteX1" fmla="*/ 0 w 682517"/>
              <a:gd name="connsiteY1" fmla="*/ 0 h 434779"/>
              <a:gd name="connsiteX0" fmla="*/ 682517 w 682517"/>
              <a:gd name="connsiteY0" fmla="*/ 246852 h 445943"/>
              <a:gd name="connsiteX1" fmla="*/ 0 w 682517"/>
              <a:gd name="connsiteY1" fmla="*/ 0 h 445943"/>
              <a:gd name="connsiteX0" fmla="*/ 682517 w 682517"/>
              <a:gd name="connsiteY0" fmla="*/ 216748 h 425687"/>
              <a:gd name="connsiteX1" fmla="*/ 0 w 682517"/>
              <a:gd name="connsiteY1" fmla="*/ 0 h 4256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82517" h="425687">
                <a:moveTo>
                  <a:pt x="682517" y="216748"/>
                </a:moveTo>
                <a:cubicBezTo>
                  <a:pt x="509102" y="584365"/>
                  <a:pt x="29172" y="438600"/>
                  <a:pt x="0" y="0"/>
                </a:cubicBezTo>
              </a:path>
            </a:pathLst>
          </a:custGeom>
          <a:noFill/>
          <a:ln>
            <a:solidFill>
              <a:schemeClr val="accent2">
                <a:lumMod val="75000"/>
              </a:schemeClr>
            </a:solidFill>
            <a:tailEnd type="stealt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ED0D266D-ECCD-4D2B-90DD-257B5EC554EE}"/>
              </a:ext>
            </a:extLst>
          </p:cNvPr>
          <p:cNvSpPr/>
          <p:nvPr/>
        </p:nvSpPr>
        <p:spPr>
          <a:xfrm>
            <a:off x="3545760" y="4578080"/>
            <a:ext cx="646972" cy="664246"/>
          </a:xfrm>
          <a:custGeom>
            <a:avLst/>
            <a:gdLst>
              <a:gd name="connsiteX0" fmla="*/ 667062 w 667062"/>
              <a:gd name="connsiteY0" fmla="*/ 179882 h 179882"/>
              <a:gd name="connsiteX1" fmla="*/ 0 w 667062"/>
              <a:gd name="connsiteY1" fmla="*/ 0 h 179882"/>
              <a:gd name="connsiteX0" fmla="*/ 682517 w 682517"/>
              <a:gd name="connsiteY0" fmla="*/ 246852 h 246852"/>
              <a:gd name="connsiteX1" fmla="*/ 0 w 682517"/>
              <a:gd name="connsiteY1" fmla="*/ 0 h 246852"/>
              <a:gd name="connsiteX0" fmla="*/ 682517 w 682517"/>
              <a:gd name="connsiteY0" fmla="*/ 246852 h 249443"/>
              <a:gd name="connsiteX1" fmla="*/ 0 w 682517"/>
              <a:gd name="connsiteY1" fmla="*/ 0 h 249443"/>
              <a:gd name="connsiteX0" fmla="*/ 682517 w 682517"/>
              <a:gd name="connsiteY0" fmla="*/ 246852 h 385811"/>
              <a:gd name="connsiteX1" fmla="*/ 0 w 682517"/>
              <a:gd name="connsiteY1" fmla="*/ 0 h 385811"/>
              <a:gd name="connsiteX0" fmla="*/ 682517 w 682517"/>
              <a:gd name="connsiteY0" fmla="*/ 246852 h 434779"/>
              <a:gd name="connsiteX1" fmla="*/ 0 w 682517"/>
              <a:gd name="connsiteY1" fmla="*/ 0 h 434779"/>
              <a:gd name="connsiteX0" fmla="*/ 682517 w 682517"/>
              <a:gd name="connsiteY0" fmla="*/ 246852 h 445943"/>
              <a:gd name="connsiteX1" fmla="*/ 0 w 682517"/>
              <a:gd name="connsiteY1" fmla="*/ 0 h 445943"/>
              <a:gd name="connsiteX0" fmla="*/ 668784 w 668784"/>
              <a:gd name="connsiteY0" fmla="*/ 406559 h 563756"/>
              <a:gd name="connsiteX1" fmla="*/ 0 w 668784"/>
              <a:gd name="connsiteY1" fmla="*/ 0 h 563756"/>
              <a:gd name="connsiteX0" fmla="*/ 670501 w 670501"/>
              <a:gd name="connsiteY0" fmla="*/ 426886 h 579802"/>
              <a:gd name="connsiteX1" fmla="*/ 0 w 670501"/>
              <a:gd name="connsiteY1" fmla="*/ 0 h 579802"/>
              <a:gd name="connsiteX0" fmla="*/ 670501 w 670501"/>
              <a:gd name="connsiteY0" fmla="*/ 392041 h 552423"/>
              <a:gd name="connsiteX1" fmla="*/ 0 w 670501"/>
              <a:gd name="connsiteY1" fmla="*/ 0 h 552423"/>
              <a:gd name="connsiteX0" fmla="*/ 670501 w 670501"/>
              <a:gd name="connsiteY0" fmla="*/ 392041 h 524205"/>
              <a:gd name="connsiteX1" fmla="*/ 0 w 670501"/>
              <a:gd name="connsiteY1" fmla="*/ 0 h 524205"/>
              <a:gd name="connsiteX0" fmla="*/ 667646 w 667646"/>
              <a:gd name="connsiteY0" fmla="*/ 429790 h 554137"/>
              <a:gd name="connsiteX1" fmla="*/ 0 w 667646"/>
              <a:gd name="connsiteY1" fmla="*/ 0 h 554137"/>
              <a:gd name="connsiteX0" fmla="*/ 667646 w 667646"/>
              <a:gd name="connsiteY0" fmla="*/ 418175 h 544842"/>
              <a:gd name="connsiteX1" fmla="*/ 0 w 667646"/>
              <a:gd name="connsiteY1" fmla="*/ 0 h 544842"/>
              <a:gd name="connsiteX0" fmla="*/ 667646 w 667646"/>
              <a:gd name="connsiteY0" fmla="*/ 418175 h 544842"/>
              <a:gd name="connsiteX1" fmla="*/ 0 w 667646"/>
              <a:gd name="connsiteY1" fmla="*/ 0 h 544842"/>
              <a:gd name="connsiteX0" fmla="*/ 643447 w 643447"/>
              <a:gd name="connsiteY0" fmla="*/ 525614 h 633315"/>
              <a:gd name="connsiteX1" fmla="*/ 0 w 643447"/>
              <a:gd name="connsiteY1" fmla="*/ 0 h 633315"/>
              <a:gd name="connsiteX0" fmla="*/ 643447 w 643447"/>
              <a:gd name="connsiteY0" fmla="*/ 543036 h 648130"/>
              <a:gd name="connsiteX1" fmla="*/ 0 w 643447"/>
              <a:gd name="connsiteY1" fmla="*/ 0 h 648130"/>
              <a:gd name="connsiteX0" fmla="*/ 643447 w 643447"/>
              <a:gd name="connsiteY0" fmla="*/ 543036 h 543036"/>
              <a:gd name="connsiteX1" fmla="*/ 0 w 643447"/>
              <a:gd name="connsiteY1" fmla="*/ 0 h 543036"/>
              <a:gd name="connsiteX0" fmla="*/ 643447 w 643447"/>
              <a:gd name="connsiteY0" fmla="*/ 543036 h 543036"/>
              <a:gd name="connsiteX1" fmla="*/ 0 w 643447"/>
              <a:gd name="connsiteY1" fmla="*/ 0 h 543036"/>
              <a:gd name="connsiteX0" fmla="*/ 666689 w 666689"/>
              <a:gd name="connsiteY0" fmla="*/ 543036 h 543036"/>
              <a:gd name="connsiteX1" fmla="*/ 23242 w 666689"/>
              <a:gd name="connsiteY1" fmla="*/ 0 h 543036"/>
              <a:gd name="connsiteX0" fmla="*/ 680548 w 680548"/>
              <a:gd name="connsiteY0" fmla="*/ 543036 h 543036"/>
              <a:gd name="connsiteX1" fmla="*/ 37101 w 680548"/>
              <a:gd name="connsiteY1" fmla="*/ 0 h 543036"/>
              <a:gd name="connsiteX0" fmla="*/ 787048 w 787048"/>
              <a:gd name="connsiteY0" fmla="*/ 428818 h 428818"/>
              <a:gd name="connsiteX1" fmla="*/ 7243 w 787048"/>
              <a:gd name="connsiteY1" fmla="*/ 0 h 428818"/>
              <a:gd name="connsiteX0" fmla="*/ 800939 w 800939"/>
              <a:gd name="connsiteY0" fmla="*/ 441509 h 441509"/>
              <a:gd name="connsiteX1" fmla="*/ 5401 w 800939"/>
              <a:gd name="connsiteY1" fmla="*/ 0 h 441509"/>
              <a:gd name="connsiteX0" fmla="*/ 979149 w 979149"/>
              <a:gd name="connsiteY0" fmla="*/ 464353 h 464353"/>
              <a:gd name="connsiteX1" fmla="*/ 52 w 979149"/>
              <a:gd name="connsiteY1" fmla="*/ 0 h 464353"/>
              <a:gd name="connsiteX0" fmla="*/ 1031572 w 1031572"/>
              <a:gd name="connsiteY0" fmla="*/ 512578 h 512578"/>
              <a:gd name="connsiteX1" fmla="*/ 31 w 1031572"/>
              <a:gd name="connsiteY1" fmla="*/ 0 h 5125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31572" h="512578">
                <a:moveTo>
                  <a:pt x="1031572" y="512578"/>
                </a:moveTo>
                <a:cubicBezTo>
                  <a:pt x="122679" y="280757"/>
                  <a:pt x="-2263" y="151786"/>
                  <a:pt x="31" y="0"/>
                </a:cubicBezTo>
              </a:path>
            </a:pathLst>
          </a:custGeom>
          <a:noFill/>
          <a:ln>
            <a:solidFill>
              <a:schemeClr val="accent5">
                <a:lumMod val="60000"/>
                <a:lumOff val="40000"/>
              </a:schemeClr>
            </a:solidFill>
            <a:tailEnd type="stealt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957BCF95-54FB-4B00-ADF5-B712CDCEC42D}"/>
              </a:ext>
            </a:extLst>
          </p:cNvPr>
          <p:cNvSpPr/>
          <p:nvPr/>
        </p:nvSpPr>
        <p:spPr>
          <a:xfrm>
            <a:off x="7279156" y="2558378"/>
            <a:ext cx="2957900" cy="1921456"/>
          </a:xfrm>
          <a:custGeom>
            <a:avLst/>
            <a:gdLst>
              <a:gd name="connsiteX0" fmla="*/ 0 w 2399071"/>
              <a:gd name="connsiteY0" fmla="*/ 0 h 1691148"/>
              <a:gd name="connsiteX1" fmla="*/ 2399071 w 2399071"/>
              <a:gd name="connsiteY1" fmla="*/ 1691148 h 1691148"/>
              <a:gd name="connsiteX0" fmla="*/ 0 w 6606613"/>
              <a:gd name="connsiteY0" fmla="*/ 0 h 3405939"/>
              <a:gd name="connsiteX1" fmla="*/ 6606613 w 6606613"/>
              <a:gd name="connsiteY1" fmla="*/ 3405939 h 3405939"/>
              <a:gd name="connsiteX0" fmla="*/ 0 w 6606613"/>
              <a:gd name="connsiteY0" fmla="*/ 0 h 3405939"/>
              <a:gd name="connsiteX1" fmla="*/ 6606613 w 6606613"/>
              <a:gd name="connsiteY1" fmla="*/ 3405939 h 3405939"/>
              <a:gd name="connsiteX0" fmla="*/ 0 w 10321628"/>
              <a:gd name="connsiteY0" fmla="*/ 0 h 6216291"/>
              <a:gd name="connsiteX1" fmla="*/ 10321628 w 10321628"/>
              <a:gd name="connsiteY1" fmla="*/ 6216291 h 6216291"/>
              <a:gd name="connsiteX0" fmla="*/ 0 w 10321628"/>
              <a:gd name="connsiteY0" fmla="*/ 0 h 6216291"/>
              <a:gd name="connsiteX1" fmla="*/ 10321628 w 10321628"/>
              <a:gd name="connsiteY1" fmla="*/ 6216291 h 6216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321628" h="6216291">
                <a:moveTo>
                  <a:pt x="0" y="0"/>
                </a:moveTo>
                <a:cubicBezTo>
                  <a:pt x="2053222" y="2317547"/>
                  <a:pt x="6126006" y="4955269"/>
                  <a:pt x="10321628" y="6216291"/>
                </a:cubicBezTo>
              </a:path>
            </a:pathLst>
          </a:custGeom>
          <a:noFill/>
          <a:ln w="190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607124B5-9862-445C-984C-30CB0C00E6E9}"/>
              </a:ext>
            </a:extLst>
          </p:cNvPr>
          <p:cNvSpPr txBox="1"/>
          <p:nvPr/>
        </p:nvSpPr>
        <p:spPr>
          <a:xfrm>
            <a:off x="6249169" y="5395119"/>
            <a:ext cx="29578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/>
              <a:t>Pr</a:t>
            </a:r>
            <a:r>
              <a:rPr lang="en-US" sz="1600" dirty="0"/>
              <a:t>(dropout | 120rfu expected)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CEEF890-7506-45D4-8936-6EF86B327511}"/>
              </a:ext>
            </a:extLst>
          </p:cNvPr>
          <p:cNvSpPr txBox="1"/>
          <p:nvPr/>
        </p:nvSpPr>
        <p:spPr>
          <a:xfrm>
            <a:off x="7653793" y="1198864"/>
            <a:ext cx="2957899" cy="707886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by direct integration</a:t>
            </a:r>
          </a:p>
          <a:p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(Mixture Solution™ way)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9E83DF1-1353-4FDB-9019-BDB64FB120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07034"/>
            <a:ext cx="8229600" cy="752824"/>
          </a:xfrm>
        </p:spPr>
        <p:txBody>
          <a:bodyPr/>
          <a:lstStyle/>
          <a:p>
            <a:pPr algn="r"/>
            <a:r>
              <a:rPr lang="en-US" sz="4000" dirty="0"/>
              <a:t>How to calculate dropout probability at one locus 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64F3CAC5-73C8-4364-AFA2-28DD675B9E4C}"/>
              </a:ext>
            </a:extLst>
          </p:cNvPr>
          <p:cNvSpPr txBox="1"/>
          <p:nvPr/>
        </p:nvSpPr>
        <p:spPr>
          <a:xfrm>
            <a:off x="6352597" y="4498068"/>
            <a:ext cx="526106" cy="33855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accent3">
                    <a:lumMod val="50000"/>
                  </a:schemeClr>
                </a:solidFill>
              </a:rPr>
              <a:t>120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B17880C-D195-4945-BC8D-9D29F04097F0}"/>
              </a:ext>
            </a:extLst>
          </p:cNvPr>
          <p:cNvSpPr txBox="1"/>
          <p:nvPr/>
        </p:nvSpPr>
        <p:spPr>
          <a:xfrm>
            <a:off x="6571757" y="3009315"/>
            <a:ext cx="1805440" cy="1200329"/>
          </a:xfrm>
          <a:prstGeom prst="rect">
            <a:avLst/>
          </a:prstGeom>
          <a:solidFill>
            <a:schemeClr val="accent3">
              <a:lumMod val="40000"/>
              <a:lumOff val="60000"/>
              <a:alpha val="50196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Expected</a:t>
            </a:r>
          </a:p>
          <a:p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height 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of some</a:t>
            </a:r>
          </a:p>
          <a:p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unobserved</a:t>
            </a:r>
          </a:p>
          <a:p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allele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E1AB90A9-7154-437B-A026-1D70E28E209F}"/>
                  </a:ext>
                </a:extLst>
              </p:cNvPr>
              <p:cNvSpPr txBox="1"/>
              <p:nvPr/>
            </p:nvSpPr>
            <p:spPr>
              <a:xfrm>
                <a:off x="8604153" y="2447252"/>
                <a:ext cx="2007538" cy="1477328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chemeClr val="accent1">
                        <a:lumMod val="75000"/>
                      </a:schemeClr>
                    </a:solidFill>
                  </a:rPr>
                  <a:t>Probability distribution 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Γ</m:t>
                    </m:r>
                  </m:oMath>
                </a14:m>
                <a:r>
                  <a:rPr lang="en-US" dirty="0">
                    <a:solidFill>
                      <a:schemeClr val="accent1">
                        <a:lumMod val="75000"/>
                      </a:schemeClr>
                    </a:solidFill>
                  </a:rPr>
                  <a:t>) – chance of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dirty="0">
                    <a:solidFill>
                      <a:schemeClr val="accent1">
                        <a:lumMod val="75000"/>
                      </a:schemeClr>
                    </a:solidFill>
                  </a:rPr>
                  <a:t> </a:t>
                </a:r>
                <a:r>
                  <a:rPr lang="en-US" dirty="0" err="1">
                    <a:solidFill>
                      <a:schemeClr val="accent1">
                        <a:lumMod val="75000"/>
                      </a:schemeClr>
                    </a:solidFill>
                  </a:rPr>
                  <a:t>rfu</a:t>
                </a:r>
                <a:r>
                  <a:rPr lang="en-US" dirty="0">
                    <a:solidFill>
                      <a:schemeClr val="accent1">
                        <a:lumMod val="75000"/>
                      </a:schemeClr>
                    </a:solidFill>
                  </a:rPr>
                  <a:t> when 120 </a:t>
                </a:r>
                <a:r>
                  <a:rPr lang="en-US" dirty="0" err="1">
                    <a:solidFill>
                      <a:schemeClr val="accent1">
                        <a:lumMod val="75000"/>
                      </a:schemeClr>
                    </a:solidFill>
                  </a:rPr>
                  <a:t>rfu</a:t>
                </a:r>
                <a:r>
                  <a:rPr lang="en-US" dirty="0">
                    <a:solidFill>
                      <a:schemeClr val="accent1">
                        <a:lumMod val="75000"/>
                      </a:schemeClr>
                    </a:solidFill>
                  </a:rPr>
                  <a:t> is expected.</a:t>
                </a:r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E1AB90A9-7154-437B-A026-1D70E28E20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04153" y="2447252"/>
                <a:ext cx="2007538" cy="1477328"/>
              </a:xfrm>
              <a:prstGeom prst="rect">
                <a:avLst/>
              </a:prstGeom>
              <a:blipFill>
                <a:blip r:embed="rId4"/>
                <a:stretch>
                  <a:fillRect l="-2424" t="-2058" b="-535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FC86281-52E2-484F-BE9F-CFB5529B5C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E9C324-14BE-46B1-8C6B-E31F1717A3B7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84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1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750"/>
                            </p:stCondLst>
                            <p:childTnLst>
                              <p:par>
                                <p:cTn id="6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250"/>
                            </p:stCondLst>
                            <p:childTnLst>
                              <p:par>
                                <p:cTn id="6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75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250"/>
                            </p:stCondLst>
                            <p:childTnLst>
                              <p:par>
                                <p:cTn id="7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750"/>
                            </p:stCondLst>
                            <p:childTnLst>
                              <p:par>
                                <p:cTn id="7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2" grpId="0"/>
      <p:bldP spid="53" grpId="0"/>
      <p:bldP spid="61" grpId="0"/>
      <p:bldP spid="62" grpId="0"/>
      <p:bldP spid="63" grpId="0"/>
      <p:bldP spid="65" grpId="0"/>
      <p:bldP spid="66" grpId="0"/>
      <p:bldP spid="68" grpId="0"/>
      <p:bldP spid="69" grpId="0" animBg="1"/>
      <p:bldP spid="71" grpId="0" animBg="1"/>
      <p:bldP spid="72" grpId="0" animBg="1"/>
      <p:bldP spid="73" grpId="0" animBg="1"/>
      <p:bldP spid="74" grpId="0" animBg="1"/>
      <p:bldP spid="44" grpId="0" animBg="1"/>
      <p:bldP spid="7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DB464490-5A54-4D2E-ACFC-D076163A7339}"/>
              </a:ext>
            </a:extLst>
          </p:cNvPr>
          <p:cNvGraphicFramePr>
            <a:graphicFrameLocks/>
          </p:cNvGraphicFramePr>
          <p:nvPr/>
        </p:nvGraphicFramePr>
        <p:xfrm>
          <a:off x="2738235" y="1293737"/>
          <a:ext cx="5212917" cy="35667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Rectangle 10">
            <a:extLst>
              <a:ext uri="{FF2B5EF4-FFF2-40B4-BE49-F238E27FC236}">
                <a16:creationId xmlns:a16="http://schemas.microsoft.com/office/drawing/2014/main" id="{38280D04-5A74-4D8E-941A-1776F29DCFA3}"/>
              </a:ext>
            </a:extLst>
          </p:cNvPr>
          <p:cNvSpPr/>
          <p:nvPr/>
        </p:nvSpPr>
        <p:spPr>
          <a:xfrm>
            <a:off x="4445006" y="3958066"/>
            <a:ext cx="279713" cy="531150"/>
          </a:xfrm>
          <a:prstGeom prst="rect">
            <a:avLst/>
          </a:prstGeom>
          <a:solidFill>
            <a:schemeClr val="accent3">
              <a:lumMod val="60000"/>
              <a:lumOff val="40000"/>
              <a:alpha val="50196"/>
            </a:schemeClr>
          </a:solidFill>
          <a:ln w="9525">
            <a:solidFill>
              <a:srgbClr val="1F49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364CFDD-F5CF-460E-B9C2-4F147BED9EDF}"/>
              </a:ext>
            </a:extLst>
          </p:cNvPr>
          <p:cNvSpPr/>
          <p:nvPr/>
        </p:nvSpPr>
        <p:spPr>
          <a:xfrm>
            <a:off x="4726021" y="3508072"/>
            <a:ext cx="265176" cy="981144"/>
          </a:xfrm>
          <a:prstGeom prst="rect">
            <a:avLst/>
          </a:prstGeom>
          <a:solidFill>
            <a:schemeClr val="accent2">
              <a:lumMod val="60000"/>
              <a:lumOff val="40000"/>
              <a:alpha val="50196"/>
            </a:schemeClr>
          </a:solidFill>
          <a:ln w="9525">
            <a:solidFill>
              <a:srgbClr val="1F49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1674635-FD7F-4374-AF8A-5E07EB66EC69}"/>
              </a:ext>
            </a:extLst>
          </p:cNvPr>
          <p:cNvSpPr/>
          <p:nvPr/>
        </p:nvSpPr>
        <p:spPr>
          <a:xfrm>
            <a:off x="3921480" y="4441196"/>
            <a:ext cx="265176" cy="48021"/>
          </a:xfrm>
          <a:prstGeom prst="rect">
            <a:avLst/>
          </a:prstGeom>
          <a:solidFill>
            <a:schemeClr val="accent3">
              <a:lumMod val="40000"/>
              <a:lumOff val="60000"/>
              <a:alpha val="50196"/>
            </a:schemeClr>
          </a:solidFill>
          <a:ln w="9525">
            <a:solidFill>
              <a:srgbClr val="1F49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A60C569-47B4-4AB4-BF89-92336E2A693F}"/>
              </a:ext>
            </a:extLst>
          </p:cNvPr>
          <p:cNvSpPr/>
          <p:nvPr/>
        </p:nvSpPr>
        <p:spPr>
          <a:xfrm>
            <a:off x="4180077" y="4296956"/>
            <a:ext cx="265176" cy="192261"/>
          </a:xfrm>
          <a:prstGeom prst="rect">
            <a:avLst/>
          </a:prstGeom>
          <a:solidFill>
            <a:schemeClr val="accent2">
              <a:lumMod val="40000"/>
              <a:lumOff val="60000"/>
              <a:alpha val="50196"/>
            </a:schemeClr>
          </a:solidFill>
          <a:ln w="9525">
            <a:solidFill>
              <a:srgbClr val="1F49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476ECD58-9A92-4CBF-A4D2-F653A10B623E}"/>
              </a:ext>
            </a:extLst>
          </p:cNvPr>
          <p:cNvCxnSpPr>
            <a:cxnSpLocks/>
            <a:endCxn id="34" idx="2"/>
          </p:cNvCxnSpPr>
          <p:nvPr/>
        </p:nvCxnSpPr>
        <p:spPr>
          <a:xfrm flipH="1" flipV="1">
            <a:off x="6051831" y="1323402"/>
            <a:ext cx="15560" cy="3291969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FA9D5A7D-9014-4A2D-821F-1D8C60AB48C5}"/>
              </a:ext>
            </a:extLst>
          </p:cNvPr>
          <p:cNvSpPr txBox="1"/>
          <p:nvPr/>
        </p:nvSpPr>
        <p:spPr>
          <a:xfrm>
            <a:off x="7382110" y="4730984"/>
            <a:ext cx="4251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/>
              <a:t>rfu</a:t>
            </a:r>
            <a:endParaRPr lang="en-US" sz="16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B1C5A7A-300A-463F-8232-24B8D3EBD640}"/>
              </a:ext>
            </a:extLst>
          </p:cNvPr>
          <p:cNvSpPr txBox="1"/>
          <p:nvPr/>
        </p:nvSpPr>
        <p:spPr>
          <a:xfrm>
            <a:off x="1616152" y="2730494"/>
            <a:ext cx="10358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likelihood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9D5F7D19-B5FA-4DE7-AA6B-83089CBD6A85}"/>
              </a:ext>
            </a:extLst>
          </p:cNvPr>
          <p:cNvCxnSpPr>
            <a:cxnSpLocks/>
          </p:cNvCxnSpPr>
          <p:nvPr/>
        </p:nvCxnSpPr>
        <p:spPr>
          <a:xfrm flipV="1">
            <a:off x="6633346" y="1214195"/>
            <a:ext cx="0" cy="3227000"/>
          </a:xfrm>
          <a:prstGeom prst="line">
            <a:avLst/>
          </a:prstGeom>
          <a:ln w="28575">
            <a:solidFill>
              <a:srgbClr val="7DAF64"/>
            </a:solidFill>
            <a:headEnd type="diamond" w="lg" len="lg"/>
            <a:tailEnd type="diamond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42BE27A2-601B-43D3-8789-7FF03BD29D8C}"/>
              </a:ext>
            </a:extLst>
          </p:cNvPr>
          <p:cNvSpPr txBox="1"/>
          <p:nvPr/>
        </p:nvSpPr>
        <p:spPr>
          <a:xfrm>
            <a:off x="5472185" y="677071"/>
            <a:ext cx="11592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Detection</a:t>
            </a:r>
          </a:p>
          <a:p>
            <a:pPr algn="ctr"/>
            <a:r>
              <a:rPr lang="en-US" dirty="0"/>
              <a:t>threshold</a:t>
            </a:r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963343AB-D4A4-457A-89F0-06D55EC90AC9}"/>
              </a:ext>
            </a:extLst>
          </p:cNvPr>
          <p:cNvSpPr/>
          <p:nvPr/>
        </p:nvSpPr>
        <p:spPr>
          <a:xfrm>
            <a:off x="4849198" y="4570902"/>
            <a:ext cx="1759782" cy="706057"/>
          </a:xfrm>
          <a:custGeom>
            <a:avLst/>
            <a:gdLst>
              <a:gd name="connsiteX0" fmla="*/ 667062 w 667062"/>
              <a:gd name="connsiteY0" fmla="*/ 179882 h 179882"/>
              <a:gd name="connsiteX1" fmla="*/ 0 w 667062"/>
              <a:gd name="connsiteY1" fmla="*/ 0 h 179882"/>
              <a:gd name="connsiteX0" fmla="*/ 682517 w 682517"/>
              <a:gd name="connsiteY0" fmla="*/ 246852 h 246852"/>
              <a:gd name="connsiteX1" fmla="*/ 0 w 682517"/>
              <a:gd name="connsiteY1" fmla="*/ 0 h 246852"/>
              <a:gd name="connsiteX0" fmla="*/ 682517 w 682517"/>
              <a:gd name="connsiteY0" fmla="*/ 246852 h 249443"/>
              <a:gd name="connsiteX1" fmla="*/ 0 w 682517"/>
              <a:gd name="connsiteY1" fmla="*/ 0 h 249443"/>
              <a:gd name="connsiteX0" fmla="*/ 682517 w 682517"/>
              <a:gd name="connsiteY0" fmla="*/ 246852 h 385811"/>
              <a:gd name="connsiteX1" fmla="*/ 0 w 682517"/>
              <a:gd name="connsiteY1" fmla="*/ 0 h 385811"/>
              <a:gd name="connsiteX0" fmla="*/ 682517 w 682517"/>
              <a:gd name="connsiteY0" fmla="*/ 246852 h 434779"/>
              <a:gd name="connsiteX1" fmla="*/ 0 w 682517"/>
              <a:gd name="connsiteY1" fmla="*/ 0 h 434779"/>
              <a:gd name="connsiteX0" fmla="*/ 682517 w 682517"/>
              <a:gd name="connsiteY0" fmla="*/ 246852 h 445943"/>
              <a:gd name="connsiteX1" fmla="*/ 0 w 682517"/>
              <a:gd name="connsiteY1" fmla="*/ 0 h 445943"/>
              <a:gd name="connsiteX0" fmla="*/ 668784 w 668784"/>
              <a:gd name="connsiteY0" fmla="*/ 406559 h 563756"/>
              <a:gd name="connsiteX1" fmla="*/ 0 w 668784"/>
              <a:gd name="connsiteY1" fmla="*/ 0 h 563756"/>
              <a:gd name="connsiteX0" fmla="*/ 670501 w 670501"/>
              <a:gd name="connsiteY0" fmla="*/ 426886 h 579802"/>
              <a:gd name="connsiteX1" fmla="*/ 0 w 670501"/>
              <a:gd name="connsiteY1" fmla="*/ 0 h 579802"/>
              <a:gd name="connsiteX0" fmla="*/ 670501 w 670501"/>
              <a:gd name="connsiteY0" fmla="*/ 392041 h 552423"/>
              <a:gd name="connsiteX1" fmla="*/ 0 w 670501"/>
              <a:gd name="connsiteY1" fmla="*/ 0 h 552423"/>
              <a:gd name="connsiteX0" fmla="*/ 670501 w 670501"/>
              <a:gd name="connsiteY0" fmla="*/ 392041 h 524205"/>
              <a:gd name="connsiteX1" fmla="*/ 0 w 670501"/>
              <a:gd name="connsiteY1" fmla="*/ 0 h 524205"/>
              <a:gd name="connsiteX0" fmla="*/ 667646 w 667646"/>
              <a:gd name="connsiteY0" fmla="*/ 429790 h 554137"/>
              <a:gd name="connsiteX1" fmla="*/ 0 w 667646"/>
              <a:gd name="connsiteY1" fmla="*/ 0 h 554137"/>
              <a:gd name="connsiteX0" fmla="*/ 667646 w 667646"/>
              <a:gd name="connsiteY0" fmla="*/ 418175 h 544842"/>
              <a:gd name="connsiteX1" fmla="*/ 0 w 667646"/>
              <a:gd name="connsiteY1" fmla="*/ 0 h 544842"/>
              <a:gd name="connsiteX0" fmla="*/ 667646 w 667646"/>
              <a:gd name="connsiteY0" fmla="*/ 418175 h 544842"/>
              <a:gd name="connsiteX1" fmla="*/ 0 w 667646"/>
              <a:gd name="connsiteY1" fmla="*/ 0 h 544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67646" h="544842">
                <a:moveTo>
                  <a:pt x="667646" y="418175"/>
                </a:moveTo>
                <a:cubicBezTo>
                  <a:pt x="466764" y="721909"/>
                  <a:pt x="29172" y="438600"/>
                  <a:pt x="0" y="0"/>
                </a:cubicBezTo>
              </a:path>
            </a:pathLst>
          </a:custGeom>
          <a:noFill/>
          <a:ln>
            <a:solidFill>
              <a:schemeClr val="accent2">
                <a:lumMod val="60000"/>
                <a:lumOff val="40000"/>
              </a:schemeClr>
            </a:solidFill>
            <a:tailEnd type="stealt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358EBD72-2D8D-42E8-B3EA-D25C6380137D}"/>
              </a:ext>
            </a:extLst>
          </p:cNvPr>
          <p:cNvSpPr/>
          <p:nvPr/>
        </p:nvSpPr>
        <p:spPr>
          <a:xfrm>
            <a:off x="4578356" y="4563378"/>
            <a:ext cx="2030625" cy="761417"/>
          </a:xfrm>
          <a:custGeom>
            <a:avLst/>
            <a:gdLst>
              <a:gd name="connsiteX0" fmla="*/ 667062 w 667062"/>
              <a:gd name="connsiteY0" fmla="*/ 179882 h 179882"/>
              <a:gd name="connsiteX1" fmla="*/ 0 w 667062"/>
              <a:gd name="connsiteY1" fmla="*/ 0 h 179882"/>
              <a:gd name="connsiteX0" fmla="*/ 682517 w 682517"/>
              <a:gd name="connsiteY0" fmla="*/ 246852 h 246852"/>
              <a:gd name="connsiteX1" fmla="*/ 0 w 682517"/>
              <a:gd name="connsiteY1" fmla="*/ 0 h 246852"/>
              <a:gd name="connsiteX0" fmla="*/ 682517 w 682517"/>
              <a:gd name="connsiteY0" fmla="*/ 246852 h 249443"/>
              <a:gd name="connsiteX1" fmla="*/ 0 w 682517"/>
              <a:gd name="connsiteY1" fmla="*/ 0 h 249443"/>
              <a:gd name="connsiteX0" fmla="*/ 682517 w 682517"/>
              <a:gd name="connsiteY0" fmla="*/ 246852 h 385811"/>
              <a:gd name="connsiteX1" fmla="*/ 0 w 682517"/>
              <a:gd name="connsiteY1" fmla="*/ 0 h 385811"/>
              <a:gd name="connsiteX0" fmla="*/ 682517 w 682517"/>
              <a:gd name="connsiteY0" fmla="*/ 246852 h 434779"/>
              <a:gd name="connsiteX1" fmla="*/ 0 w 682517"/>
              <a:gd name="connsiteY1" fmla="*/ 0 h 434779"/>
              <a:gd name="connsiteX0" fmla="*/ 682517 w 682517"/>
              <a:gd name="connsiteY0" fmla="*/ 246852 h 445943"/>
              <a:gd name="connsiteX1" fmla="*/ 0 w 682517"/>
              <a:gd name="connsiteY1" fmla="*/ 0 h 445943"/>
              <a:gd name="connsiteX0" fmla="*/ 668784 w 668784"/>
              <a:gd name="connsiteY0" fmla="*/ 406559 h 563756"/>
              <a:gd name="connsiteX1" fmla="*/ 0 w 668784"/>
              <a:gd name="connsiteY1" fmla="*/ 0 h 563756"/>
              <a:gd name="connsiteX0" fmla="*/ 670501 w 670501"/>
              <a:gd name="connsiteY0" fmla="*/ 426886 h 579802"/>
              <a:gd name="connsiteX1" fmla="*/ 0 w 670501"/>
              <a:gd name="connsiteY1" fmla="*/ 0 h 579802"/>
              <a:gd name="connsiteX0" fmla="*/ 670501 w 670501"/>
              <a:gd name="connsiteY0" fmla="*/ 392041 h 552423"/>
              <a:gd name="connsiteX1" fmla="*/ 0 w 670501"/>
              <a:gd name="connsiteY1" fmla="*/ 0 h 552423"/>
              <a:gd name="connsiteX0" fmla="*/ 670501 w 670501"/>
              <a:gd name="connsiteY0" fmla="*/ 392041 h 524205"/>
              <a:gd name="connsiteX1" fmla="*/ 0 w 670501"/>
              <a:gd name="connsiteY1" fmla="*/ 0 h 524205"/>
              <a:gd name="connsiteX0" fmla="*/ 673394 w 673394"/>
              <a:gd name="connsiteY0" fmla="*/ 392041 h 524205"/>
              <a:gd name="connsiteX1" fmla="*/ 0 w 673394"/>
              <a:gd name="connsiteY1" fmla="*/ 0 h 524205"/>
              <a:gd name="connsiteX0" fmla="*/ 673394 w 673394"/>
              <a:gd name="connsiteY0" fmla="*/ 392041 h 492216"/>
              <a:gd name="connsiteX1" fmla="*/ 0 w 673394"/>
              <a:gd name="connsiteY1" fmla="*/ 0 h 492216"/>
              <a:gd name="connsiteX0" fmla="*/ 666480 w 666480"/>
              <a:gd name="connsiteY0" fmla="*/ 351389 h 460696"/>
              <a:gd name="connsiteX1" fmla="*/ 0 w 666480"/>
              <a:gd name="connsiteY1" fmla="*/ 0 h 460696"/>
              <a:gd name="connsiteX0" fmla="*/ 668209 w 668209"/>
              <a:gd name="connsiteY0" fmla="*/ 365907 h 471809"/>
              <a:gd name="connsiteX1" fmla="*/ 0 w 668209"/>
              <a:gd name="connsiteY1" fmla="*/ 0 h 471809"/>
              <a:gd name="connsiteX0" fmla="*/ 673395 w 673395"/>
              <a:gd name="connsiteY0" fmla="*/ 354292 h 462906"/>
              <a:gd name="connsiteX1" fmla="*/ 0 w 673395"/>
              <a:gd name="connsiteY1" fmla="*/ 0 h 462906"/>
              <a:gd name="connsiteX0" fmla="*/ 687407 w 687407"/>
              <a:gd name="connsiteY0" fmla="*/ 484961 h 568379"/>
              <a:gd name="connsiteX1" fmla="*/ 0 w 687407"/>
              <a:gd name="connsiteY1" fmla="*/ 0 h 568379"/>
              <a:gd name="connsiteX0" fmla="*/ 687407 w 687407"/>
              <a:gd name="connsiteY0" fmla="*/ 484961 h 629133"/>
              <a:gd name="connsiteX1" fmla="*/ 0 w 687407"/>
              <a:gd name="connsiteY1" fmla="*/ 0 h 629133"/>
              <a:gd name="connsiteX0" fmla="*/ 687407 w 687407"/>
              <a:gd name="connsiteY0" fmla="*/ 484961 h 602698"/>
              <a:gd name="connsiteX1" fmla="*/ 0 w 687407"/>
              <a:gd name="connsiteY1" fmla="*/ 0 h 602698"/>
              <a:gd name="connsiteX0" fmla="*/ 687407 w 687407"/>
              <a:gd name="connsiteY0" fmla="*/ 484961 h 587561"/>
              <a:gd name="connsiteX1" fmla="*/ 0 w 687407"/>
              <a:gd name="connsiteY1" fmla="*/ 0 h 587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87407" h="587561">
                <a:moveTo>
                  <a:pt x="687407" y="484961"/>
                </a:moveTo>
                <a:cubicBezTo>
                  <a:pt x="566074" y="716101"/>
                  <a:pt x="7517" y="557654"/>
                  <a:pt x="0" y="0"/>
                </a:cubicBezTo>
              </a:path>
            </a:pathLst>
          </a:custGeom>
          <a:noFill/>
          <a:ln>
            <a:solidFill>
              <a:schemeClr val="accent3">
                <a:lumMod val="60000"/>
                <a:lumOff val="40000"/>
              </a:schemeClr>
            </a:solidFill>
            <a:tailEnd type="stealt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F336011D-C825-4920-9A89-2DA13E873CB4}"/>
              </a:ext>
            </a:extLst>
          </p:cNvPr>
          <p:cNvSpPr/>
          <p:nvPr/>
        </p:nvSpPr>
        <p:spPr>
          <a:xfrm>
            <a:off x="4305743" y="4565257"/>
            <a:ext cx="2301354" cy="839908"/>
          </a:xfrm>
          <a:custGeom>
            <a:avLst/>
            <a:gdLst>
              <a:gd name="connsiteX0" fmla="*/ 667062 w 667062"/>
              <a:gd name="connsiteY0" fmla="*/ 179882 h 179882"/>
              <a:gd name="connsiteX1" fmla="*/ 0 w 667062"/>
              <a:gd name="connsiteY1" fmla="*/ 0 h 179882"/>
              <a:gd name="connsiteX0" fmla="*/ 682517 w 682517"/>
              <a:gd name="connsiteY0" fmla="*/ 246852 h 246852"/>
              <a:gd name="connsiteX1" fmla="*/ 0 w 682517"/>
              <a:gd name="connsiteY1" fmla="*/ 0 h 246852"/>
              <a:gd name="connsiteX0" fmla="*/ 682517 w 682517"/>
              <a:gd name="connsiteY0" fmla="*/ 246852 h 249443"/>
              <a:gd name="connsiteX1" fmla="*/ 0 w 682517"/>
              <a:gd name="connsiteY1" fmla="*/ 0 h 249443"/>
              <a:gd name="connsiteX0" fmla="*/ 682517 w 682517"/>
              <a:gd name="connsiteY0" fmla="*/ 246852 h 385811"/>
              <a:gd name="connsiteX1" fmla="*/ 0 w 682517"/>
              <a:gd name="connsiteY1" fmla="*/ 0 h 385811"/>
              <a:gd name="connsiteX0" fmla="*/ 682517 w 682517"/>
              <a:gd name="connsiteY0" fmla="*/ 246852 h 434779"/>
              <a:gd name="connsiteX1" fmla="*/ 0 w 682517"/>
              <a:gd name="connsiteY1" fmla="*/ 0 h 434779"/>
              <a:gd name="connsiteX0" fmla="*/ 682517 w 682517"/>
              <a:gd name="connsiteY0" fmla="*/ 246852 h 445943"/>
              <a:gd name="connsiteX1" fmla="*/ 0 w 682517"/>
              <a:gd name="connsiteY1" fmla="*/ 0 h 445943"/>
              <a:gd name="connsiteX0" fmla="*/ 668784 w 668784"/>
              <a:gd name="connsiteY0" fmla="*/ 406559 h 563756"/>
              <a:gd name="connsiteX1" fmla="*/ 0 w 668784"/>
              <a:gd name="connsiteY1" fmla="*/ 0 h 563756"/>
              <a:gd name="connsiteX0" fmla="*/ 670501 w 670501"/>
              <a:gd name="connsiteY0" fmla="*/ 426886 h 579802"/>
              <a:gd name="connsiteX1" fmla="*/ 0 w 670501"/>
              <a:gd name="connsiteY1" fmla="*/ 0 h 579802"/>
              <a:gd name="connsiteX0" fmla="*/ 670501 w 670501"/>
              <a:gd name="connsiteY0" fmla="*/ 392041 h 552423"/>
              <a:gd name="connsiteX1" fmla="*/ 0 w 670501"/>
              <a:gd name="connsiteY1" fmla="*/ 0 h 552423"/>
              <a:gd name="connsiteX0" fmla="*/ 670501 w 670501"/>
              <a:gd name="connsiteY0" fmla="*/ 392041 h 524205"/>
              <a:gd name="connsiteX1" fmla="*/ 0 w 670501"/>
              <a:gd name="connsiteY1" fmla="*/ 0 h 524205"/>
              <a:gd name="connsiteX0" fmla="*/ 667646 w 667646"/>
              <a:gd name="connsiteY0" fmla="*/ 429790 h 554137"/>
              <a:gd name="connsiteX1" fmla="*/ 0 w 667646"/>
              <a:gd name="connsiteY1" fmla="*/ 0 h 554137"/>
              <a:gd name="connsiteX0" fmla="*/ 667646 w 667646"/>
              <a:gd name="connsiteY0" fmla="*/ 418175 h 544842"/>
              <a:gd name="connsiteX1" fmla="*/ 0 w 667646"/>
              <a:gd name="connsiteY1" fmla="*/ 0 h 544842"/>
              <a:gd name="connsiteX0" fmla="*/ 667646 w 667646"/>
              <a:gd name="connsiteY0" fmla="*/ 418175 h 544842"/>
              <a:gd name="connsiteX1" fmla="*/ 0 w 667646"/>
              <a:gd name="connsiteY1" fmla="*/ 0 h 544842"/>
              <a:gd name="connsiteX0" fmla="*/ 643447 w 643447"/>
              <a:gd name="connsiteY0" fmla="*/ 525614 h 633315"/>
              <a:gd name="connsiteX1" fmla="*/ 0 w 643447"/>
              <a:gd name="connsiteY1" fmla="*/ 0 h 633315"/>
              <a:gd name="connsiteX0" fmla="*/ 643447 w 643447"/>
              <a:gd name="connsiteY0" fmla="*/ 543036 h 648130"/>
              <a:gd name="connsiteX1" fmla="*/ 0 w 643447"/>
              <a:gd name="connsiteY1" fmla="*/ 0 h 648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43447" h="648130">
                <a:moveTo>
                  <a:pt x="643447" y="543036"/>
                </a:moveTo>
                <a:cubicBezTo>
                  <a:pt x="442565" y="846770"/>
                  <a:pt x="29172" y="438600"/>
                  <a:pt x="0" y="0"/>
                </a:cubicBezTo>
              </a:path>
            </a:pathLst>
          </a:custGeom>
          <a:noFill/>
          <a:ln>
            <a:solidFill>
              <a:schemeClr val="accent2">
                <a:lumMod val="40000"/>
                <a:lumOff val="60000"/>
              </a:schemeClr>
            </a:solidFill>
            <a:tailEnd type="stealt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D8D9E521-B2FC-48ED-8D37-AE032C7B9CA2}"/>
              </a:ext>
            </a:extLst>
          </p:cNvPr>
          <p:cNvSpPr/>
          <p:nvPr/>
        </p:nvSpPr>
        <p:spPr>
          <a:xfrm>
            <a:off x="4060665" y="4570637"/>
            <a:ext cx="646972" cy="664246"/>
          </a:xfrm>
          <a:custGeom>
            <a:avLst/>
            <a:gdLst>
              <a:gd name="connsiteX0" fmla="*/ 667062 w 667062"/>
              <a:gd name="connsiteY0" fmla="*/ 179882 h 179882"/>
              <a:gd name="connsiteX1" fmla="*/ 0 w 667062"/>
              <a:gd name="connsiteY1" fmla="*/ 0 h 179882"/>
              <a:gd name="connsiteX0" fmla="*/ 682517 w 682517"/>
              <a:gd name="connsiteY0" fmla="*/ 246852 h 246852"/>
              <a:gd name="connsiteX1" fmla="*/ 0 w 682517"/>
              <a:gd name="connsiteY1" fmla="*/ 0 h 246852"/>
              <a:gd name="connsiteX0" fmla="*/ 682517 w 682517"/>
              <a:gd name="connsiteY0" fmla="*/ 246852 h 249443"/>
              <a:gd name="connsiteX1" fmla="*/ 0 w 682517"/>
              <a:gd name="connsiteY1" fmla="*/ 0 h 249443"/>
              <a:gd name="connsiteX0" fmla="*/ 682517 w 682517"/>
              <a:gd name="connsiteY0" fmla="*/ 246852 h 385811"/>
              <a:gd name="connsiteX1" fmla="*/ 0 w 682517"/>
              <a:gd name="connsiteY1" fmla="*/ 0 h 385811"/>
              <a:gd name="connsiteX0" fmla="*/ 682517 w 682517"/>
              <a:gd name="connsiteY0" fmla="*/ 246852 h 434779"/>
              <a:gd name="connsiteX1" fmla="*/ 0 w 682517"/>
              <a:gd name="connsiteY1" fmla="*/ 0 h 434779"/>
              <a:gd name="connsiteX0" fmla="*/ 682517 w 682517"/>
              <a:gd name="connsiteY0" fmla="*/ 246852 h 445943"/>
              <a:gd name="connsiteX1" fmla="*/ 0 w 682517"/>
              <a:gd name="connsiteY1" fmla="*/ 0 h 445943"/>
              <a:gd name="connsiteX0" fmla="*/ 668784 w 668784"/>
              <a:gd name="connsiteY0" fmla="*/ 406559 h 563756"/>
              <a:gd name="connsiteX1" fmla="*/ 0 w 668784"/>
              <a:gd name="connsiteY1" fmla="*/ 0 h 563756"/>
              <a:gd name="connsiteX0" fmla="*/ 670501 w 670501"/>
              <a:gd name="connsiteY0" fmla="*/ 426886 h 579802"/>
              <a:gd name="connsiteX1" fmla="*/ 0 w 670501"/>
              <a:gd name="connsiteY1" fmla="*/ 0 h 579802"/>
              <a:gd name="connsiteX0" fmla="*/ 670501 w 670501"/>
              <a:gd name="connsiteY0" fmla="*/ 392041 h 552423"/>
              <a:gd name="connsiteX1" fmla="*/ 0 w 670501"/>
              <a:gd name="connsiteY1" fmla="*/ 0 h 552423"/>
              <a:gd name="connsiteX0" fmla="*/ 670501 w 670501"/>
              <a:gd name="connsiteY0" fmla="*/ 392041 h 524205"/>
              <a:gd name="connsiteX1" fmla="*/ 0 w 670501"/>
              <a:gd name="connsiteY1" fmla="*/ 0 h 524205"/>
              <a:gd name="connsiteX0" fmla="*/ 667646 w 667646"/>
              <a:gd name="connsiteY0" fmla="*/ 429790 h 554137"/>
              <a:gd name="connsiteX1" fmla="*/ 0 w 667646"/>
              <a:gd name="connsiteY1" fmla="*/ 0 h 554137"/>
              <a:gd name="connsiteX0" fmla="*/ 667646 w 667646"/>
              <a:gd name="connsiteY0" fmla="*/ 418175 h 544842"/>
              <a:gd name="connsiteX1" fmla="*/ 0 w 667646"/>
              <a:gd name="connsiteY1" fmla="*/ 0 h 544842"/>
              <a:gd name="connsiteX0" fmla="*/ 667646 w 667646"/>
              <a:gd name="connsiteY0" fmla="*/ 418175 h 544842"/>
              <a:gd name="connsiteX1" fmla="*/ 0 w 667646"/>
              <a:gd name="connsiteY1" fmla="*/ 0 h 544842"/>
              <a:gd name="connsiteX0" fmla="*/ 643447 w 643447"/>
              <a:gd name="connsiteY0" fmla="*/ 525614 h 633315"/>
              <a:gd name="connsiteX1" fmla="*/ 0 w 643447"/>
              <a:gd name="connsiteY1" fmla="*/ 0 h 633315"/>
              <a:gd name="connsiteX0" fmla="*/ 643447 w 643447"/>
              <a:gd name="connsiteY0" fmla="*/ 543036 h 648130"/>
              <a:gd name="connsiteX1" fmla="*/ 0 w 643447"/>
              <a:gd name="connsiteY1" fmla="*/ 0 h 648130"/>
              <a:gd name="connsiteX0" fmla="*/ 643447 w 643447"/>
              <a:gd name="connsiteY0" fmla="*/ 543036 h 543036"/>
              <a:gd name="connsiteX1" fmla="*/ 0 w 643447"/>
              <a:gd name="connsiteY1" fmla="*/ 0 h 543036"/>
              <a:gd name="connsiteX0" fmla="*/ 643447 w 643447"/>
              <a:gd name="connsiteY0" fmla="*/ 543036 h 543036"/>
              <a:gd name="connsiteX1" fmla="*/ 0 w 643447"/>
              <a:gd name="connsiteY1" fmla="*/ 0 h 543036"/>
              <a:gd name="connsiteX0" fmla="*/ 666689 w 666689"/>
              <a:gd name="connsiteY0" fmla="*/ 543036 h 543036"/>
              <a:gd name="connsiteX1" fmla="*/ 23242 w 666689"/>
              <a:gd name="connsiteY1" fmla="*/ 0 h 543036"/>
              <a:gd name="connsiteX0" fmla="*/ 680548 w 680548"/>
              <a:gd name="connsiteY0" fmla="*/ 543036 h 543036"/>
              <a:gd name="connsiteX1" fmla="*/ 37101 w 680548"/>
              <a:gd name="connsiteY1" fmla="*/ 0 h 543036"/>
              <a:gd name="connsiteX0" fmla="*/ 787048 w 787048"/>
              <a:gd name="connsiteY0" fmla="*/ 428818 h 428818"/>
              <a:gd name="connsiteX1" fmla="*/ 7243 w 787048"/>
              <a:gd name="connsiteY1" fmla="*/ 0 h 428818"/>
              <a:gd name="connsiteX0" fmla="*/ 800939 w 800939"/>
              <a:gd name="connsiteY0" fmla="*/ 441509 h 441509"/>
              <a:gd name="connsiteX1" fmla="*/ 5401 w 800939"/>
              <a:gd name="connsiteY1" fmla="*/ 0 h 441509"/>
              <a:gd name="connsiteX0" fmla="*/ 979149 w 979149"/>
              <a:gd name="connsiteY0" fmla="*/ 464353 h 464353"/>
              <a:gd name="connsiteX1" fmla="*/ 52 w 979149"/>
              <a:gd name="connsiteY1" fmla="*/ 0 h 464353"/>
              <a:gd name="connsiteX0" fmla="*/ 1031572 w 1031572"/>
              <a:gd name="connsiteY0" fmla="*/ 512578 h 512578"/>
              <a:gd name="connsiteX1" fmla="*/ 31 w 1031572"/>
              <a:gd name="connsiteY1" fmla="*/ 0 h 5125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31572" h="512578">
                <a:moveTo>
                  <a:pt x="1031572" y="512578"/>
                </a:moveTo>
                <a:cubicBezTo>
                  <a:pt x="122679" y="280757"/>
                  <a:pt x="-2263" y="151786"/>
                  <a:pt x="31" y="0"/>
                </a:cubicBezTo>
              </a:path>
            </a:pathLst>
          </a:custGeom>
          <a:noFill/>
          <a:ln>
            <a:solidFill>
              <a:schemeClr val="accent3">
                <a:lumMod val="75000"/>
              </a:schemeClr>
            </a:solidFill>
            <a:tailEnd type="stealt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reeform: Shape 73">
            <a:extLst>
              <a:ext uri="{FF2B5EF4-FFF2-40B4-BE49-F238E27FC236}">
                <a16:creationId xmlns:a16="http://schemas.microsoft.com/office/drawing/2014/main" id="{C5B56127-02AD-40CE-B014-BE2983EF90AA}"/>
              </a:ext>
            </a:extLst>
          </p:cNvPr>
          <p:cNvSpPr/>
          <p:nvPr/>
        </p:nvSpPr>
        <p:spPr>
          <a:xfrm>
            <a:off x="3770747" y="4573152"/>
            <a:ext cx="646972" cy="664246"/>
          </a:xfrm>
          <a:custGeom>
            <a:avLst/>
            <a:gdLst>
              <a:gd name="connsiteX0" fmla="*/ 667062 w 667062"/>
              <a:gd name="connsiteY0" fmla="*/ 179882 h 179882"/>
              <a:gd name="connsiteX1" fmla="*/ 0 w 667062"/>
              <a:gd name="connsiteY1" fmla="*/ 0 h 179882"/>
              <a:gd name="connsiteX0" fmla="*/ 682517 w 682517"/>
              <a:gd name="connsiteY0" fmla="*/ 246852 h 246852"/>
              <a:gd name="connsiteX1" fmla="*/ 0 w 682517"/>
              <a:gd name="connsiteY1" fmla="*/ 0 h 246852"/>
              <a:gd name="connsiteX0" fmla="*/ 682517 w 682517"/>
              <a:gd name="connsiteY0" fmla="*/ 246852 h 249443"/>
              <a:gd name="connsiteX1" fmla="*/ 0 w 682517"/>
              <a:gd name="connsiteY1" fmla="*/ 0 h 249443"/>
              <a:gd name="connsiteX0" fmla="*/ 682517 w 682517"/>
              <a:gd name="connsiteY0" fmla="*/ 246852 h 385811"/>
              <a:gd name="connsiteX1" fmla="*/ 0 w 682517"/>
              <a:gd name="connsiteY1" fmla="*/ 0 h 385811"/>
              <a:gd name="connsiteX0" fmla="*/ 682517 w 682517"/>
              <a:gd name="connsiteY0" fmla="*/ 246852 h 434779"/>
              <a:gd name="connsiteX1" fmla="*/ 0 w 682517"/>
              <a:gd name="connsiteY1" fmla="*/ 0 h 434779"/>
              <a:gd name="connsiteX0" fmla="*/ 682517 w 682517"/>
              <a:gd name="connsiteY0" fmla="*/ 246852 h 445943"/>
              <a:gd name="connsiteX1" fmla="*/ 0 w 682517"/>
              <a:gd name="connsiteY1" fmla="*/ 0 h 445943"/>
              <a:gd name="connsiteX0" fmla="*/ 668784 w 668784"/>
              <a:gd name="connsiteY0" fmla="*/ 406559 h 563756"/>
              <a:gd name="connsiteX1" fmla="*/ 0 w 668784"/>
              <a:gd name="connsiteY1" fmla="*/ 0 h 563756"/>
              <a:gd name="connsiteX0" fmla="*/ 670501 w 670501"/>
              <a:gd name="connsiteY0" fmla="*/ 426886 h 579802"/>
              <a:gd name="connsiteX1" fmla="*/ 0 w 670501"/>
              <a:gd name="connsiteY1" fmla="*/ 0 h 579802"/>
              <a:gd name="connsiteX0" fmla="*/ 670501 w 670501"/>
              <a:gd name="connsiteY0" fmla="*/ 392041 h 552423"/>
              <a:gd name="connsiteX1" fmla="*/ 0 w 670501"/>
              <a:gd name="connsiteY1" fmla="*/ 0 h 552423"/>
              <a:gd name="connsiteX0" fmla="*/ 670501 w 670501"/>
              <a:gd name="connsiteY0" fmla="*/ 392041 h 524205"/>
              <a:gd name="connsiteX1" fmla="*/ 0 w 670501"/>
              <a:gd name="connsiteY1" fmla="*/ 0 h 524205"/>
              <a:gd name="connsiteX0" fmla="*/ 667646 w 667646"/>
              <a:gd name="connsiteY0" fmla="*/ 429790 h 554137"/>
              <a:gd name="connsiteX1" fmla="*/ 0 w 667646"/>
              <a:gd name="connsiteY1" fmla="*/ 0 h 554137"/>
              <a:gd name="connsiteX0" fmla="*/ 667646 w 667646"/>
              <a:gd name="connsiteY0" fmla="*/ 418175 h 544842"/>
              <a:gd name="connsiteX1" fmla="*/ 0 w 667646"/>
              <a:gd name="connsiteY1" fmla="*/ 0 h 544842"/>
              <a:gd name="connsiteX0" fmla="*/ 667646 w 667646"/>
              <a:gd name="connsiteY0" fmla="*/ 418175 h 544842"/>
              <a:gd name="connsiteX1" fmla="*/ 0 w 667646"/>
              <a:gd name="connsiteY1" fmla="*/ 0 h 544842"/>
              <a:gd name="connsiteX0" fmla="*/ 643447 w 643447"/>
              <a:gd name="connsiteY0" fmla="*/ 525614 h 633315"/>
              <a:gd name="connsiteX1" fmla="*/ 0 w 643447"/>
              <a:gd name="connsiteY1" fmla="*/ 0 h 633315"/>
              <a:gd name="connsiteX0" fmla="*/ 643447 w 643447"/>
              <a:gd name="connsiteY0" fmla="*/ 543036 h 648130"/>
              <a:gd name="connsiteX1" fmla="*/ 0 w 643447"/>
              <a:gd name="connsiteY1" fmla="*/ 0 h 648130"/>
              <a:gd name="connsiteX0" fmla="*/ 643447 w 643447"/>
              <a:gd name="connsiteY0" fmla="*/ 543036 h 543036"/>
              <a:gd name="connsiteX1" fmla="*/ 0 w 643447"/>
              <a:gd name="connsiteY1" fmla="*/ 0 h 543036"/>
              <a:gd name="connsiteX0" fmla="*/ 643447 w 643447"/>
              <a:gd name="connsiteY0" fmla="*/ 543036 h 543036"/>
              <a:gd name="connsiteX1" fmla="*/ 0 w 643447"/>
              <a:gd name="connsiteY1" fmla="*/ 0 h 543036"/>
              <a:gd name="connsiteX0" fmla="*/ 666689 w 666689"/>
              <a:gd name="connsiteY0" fmla="*/ 543036 h 543036"/>
              <a:gd name="connsiteX1" fmla="*/ 23242 w 666689"/>
              <a:gd name="connsiteY1" fmla="*/ 0 h 543036"/>
              <a:gd name="connsiteX0" fmla="*/ 680548 w 680548"/>
              <a:gd name="connsiteY0" fmla="*/ 543036 h 543036"/>
              <a:gd name="connsiteX1" fmla="*/ 37101 w 680548"/>
              <a:gd name="connsiteY1" fmla="*/ 0 h 543036"/>
              <a:gd name="connsiteX0" fmla="*/ 787048 w 787048"/>
              <a:gd name="connsiteY0" fmla="*/ 428818 h 428818"/>
              <a:gd name="connsiteX1" fmla="*/ 7243 w 787048"/>
              <a:gd name="connsiteY1" fmla="*/ 0 h 428818"/>
              <a:gd name="connsiteX0" fmla="*/ 800939 w 800939"/>
              <a:gd name="connsiteY0" fmla="*/ 441509 h 441509"/>
              <a:gd name="connsiteX1" fmla="*/ 5401 w 800939"/>
              <a:gd name="connsiteY1" fmla="*/ 0 h 441509"/>
              <a:gd name="connsiteX0" fmla="*/ 979149 w 979149"/>
              <a:gd name="connsiteY0" fmla="*/ 464353 h 464353"/>
              <a:gd name="connsiteX1" fmla="*/ 52 w 979149"/>
              <a:gd name="connsiteY1" fmla="*/ 0 h 464353"/>
              <a:gd name="connsiteX0" fmla="*/ 1031572 w 1031572"/>
              <a:gd name="connsiteY0" fmla="*/ 512578 h 512578"/>
              <a:gd name="connsiteX1" fmla="*/ 31 w 1031572"/>
              <a:gd name="connsiteY1" fmla="*/ 0 h 5125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31572" h="512578">
                <a:moveTo>
                  <a:pt x="1031572" y="512578"/>
                </a:moveTo>
                <a:cubicBezTo>
                  <a:pt x="122679" y="280757"/>
                  <a:pt x="-2263" y="151786"/>
                  <a:pt x="31" y="0"/>
                </a:cubicBezTo>
              </a:path>
            </a:pathLst>
          </a:custGeom>
          <a:noFill/>
          <a:ln>
            <a:solidFill>
              <a:schemeClr val="accent5">
                <a:lumMod val="60000"/>
                <a:lumOff val="40000"/>
              </a:schemeClr>
            </a:solidFill>
            <a:tailEnd type="stealt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A8A7B54-3FE5-4D2F-B217-80069E2606AB}"/>
              </a:ext>
            </a:extLst>
          </p:cNvPr>
          <p:cNvSpPr txBox="1"/>
          <p:nvPr/>
        </p:nvSpPr>
        <p:spPr>
          <a:xfrm>
            <a:off x="5843358" y="4498068"/>
            <a:ext cx="526106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600" dirty="0"/>
              <a:t>100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87902E0-928E-448D-8FAB-CD50D46C0E28}"/>
              </a:ext>
            </a:extLst>
          </p:cNvPr>
          <p:cNvSpPr txBox="1"/>
          <p:nvPr/>
        </p:nvSpPr>
        <p:spPr>
          <a:xfrm>
            <a:off x="3272218" y="4504842"/>
            <a:ext cx="298480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600" dirty="0"/>
              <a:t>0</a:t>
            </a:r>
          </a:p>
        </p:txBody>
      </p:sp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ED0D266D-ECCD-4D2B-90DD-257B5EC554EE}"/>
              </a:ext>
            </a:extLst>
          </p:cNvPr>
          <p:cNvSpPr/>
          <p:nvPr/>
        </p:nvSpPr>
        <p:spPr>
          <a:xfrm>
            <a:off x="3545760" y="4578080"/>
            <a:ext cx="646972" cy="664246"/>
          </a:xfrm>
          <a:custGeom>
            <a:avLst/>
            <a:gdLst>
              <a:gd name="connsiteX0" fmla="*/ 667062 w 667062"/>
              <a:gd name="connsiteY0" fmla="*/ 179882 h 179882"/>
              <a:gd name="connsiteX1" fmla="*/ 0 w 667062"/>
              <a:gd name="connsiteY1" fmla="*/ 0 h 179882"/>
              <a:gd name="connsiteX0" fmla="*/ 682517 w 682517"/>
              <a:gd name="connsiteY0" fmla="*/ 246852 h 246852"/>
              <a:gd name="connsiteX1" fmla="*/ 0 w 682517"/>
              <a:gd name="connsiteY1" fmla="*/ 0 h 246852"/>
              <a:gd name="connsiteX0" fmla="*/ 682517 w 682517"/>
              <a:gd name="connsiteY0" fmla="*/ 246852 h 249443"/>
              <a:gd name="connsiteX1" fmla="*/ 0 w 682517"/>
              <a:gd name="connsiteY1" fmla="*/ 0 h 249443"/>
              <a:gd name="connsiteX0" fmla="*/ 682517 w 682517"/>
              <a:gd name="connsiteY0" fmla="*/ 246852 h 385811"/>
              <a:gd name="connsiteX1" fmla="*/ 0 w 682517"/>
              <a:gd name="connsiteY1" fmla="*/ 0 h 385811"/>
              <a:gd name="connsiteX0" fmla="*/ 682517 w 682517"/>
              <a:gd name="connsiteY0" fmla="*/ 246852 h 434779"/>
              <a:gd name="connsiteX1" fmla="*/ 0 w 682517"/>
              <a:gd name="connsiteY1" fmla="*/ 0 h 434779"/>
              <a:gd name="connsiteX0" fmla="*/ 682517 w 682517"/>
              <a:gd name="connsiteY0" fmla="*/ 246852 h 445943"/>
              <a:gd name="connsiteX1" fmla="*/ 0 w 682517"/>
              <a:gd name="connsiteY1" fmla="*/ 0 h 445943"/>
              <a:gd name="connsiteX0" fmla="*/ 668784 w 668784"/>
              <a:gd name="connsiteY0" fmla="*/ 406559 h 563756"/>
              <a:gd name="connsiteX1" fmla="*/ 0 w 668784"/>
              <a:gd name="connsiteY1" fmla="*/ 0 h 563756"/>
              <a:gd name="connsiteX0" fmla="*/ 670501 w 670501"/>
              <a:gd name="connsiteY0" fmla="*/ 426886 h 579802"/>
              <a:gd name="connsiteX1" fmla="*/ 0 w 670501"/>
              <a:gd name="connsiteY1" fmla="*/ 0 h 579802"/>
              <a:gd name="connsiteX0" fmla="*/ 670501 w 670501"/>
              <a:gd name="connsiteY0" fmla="*/ 392041 h 552423"/>
              <a:gd name="connsiteX1" fmla="*/ 0 w 670501"/>
              <a:gd name="connsiteY1" fmla="*/ 0 h 552423"/>
              <a:gd name="connsiteX0" fmla="*/ 670501 w 670501"/>
              <a:gd name="connsiteY0" fmla="*/ 392041 h 524205"/>
              <a:gd name="connsiteX1" fmla="*/ 0 w 670501"/>
              <a:gd name="connsiteY1" fmla="*/ 0 h 524205"/>
              <a:gd name="connsiteX0" fmla="*/ 667646 w 667646"/>
              <a:gd name="connsiteY0" fmla="*/ 429790 h 554137"/>
              <a:gd name="connsiteX1" fmla="*/ 0 w 667646"/>
              <a:gd name="connsiteY1" fmla="*/ 0 h 554137"/>
              <a:gd name="connsiteX0" fmla="*/ 667646 w 667646"/>
              <a:gd name="connsiteY0" fmla="*/ 418175 h 544842"/>
              <a:gd name="connsiteX1" fmla="*/ 0 w 667646"/>
              <a:gd name="connsiteY1" fmla="*/ 0 h 544842"/>
              <a:gd name="connsiteX0" fmla="*/ 667646 w 667646"/>
              <a:gd name="connsiteY0" fmla="*/ 418175 h 544842"/>
              <a:gd name="connsiteX1" fmla="*/ 0 w 667646"/>
              <a:gd name="connsiteY1" fmla="*/ 0 h 544842"/>
              <a:gd name="connsiteX0" fmla="*/ 643447 w 643447"/>
              <a:gd name="connsiteY0" fmla="*/ 525614 h 633315"/>
              <a:gd name="connsiteX1" fmla="*/ 0 w 643447"/>
              <a:gd name="connsiteY1" fmla="*/ 0 h 633315"/>
              <a:gd name="connsiteX0" fmla="*/ 643447 w 643447"/>
              <a:gd name="connsiteY0" fmla="*/ 543036 h 648130"/>
              <a:gd name="connsiteX1" fmla="*/ 0 w 643447"/>
              <a:gd name="connsiteY1" fmla="*/ 0 h 648130"/>
              <a:gd name="connsiteX0" fmla="*/ 643447 w 643447"/>
              <a:gd name="connsiteY0" fmla="*/ 543036 h 543036"/>
              <a:gd name="connsiteX1" fmla="*/ 0 w 643447"/>
              <a:gd name="connsiteY1" fmla="*/ 0 h 543036"/>
              <a:gd name="connsiteX0" fmla="*/ 643447 w 643447"/>
              <a:gd name="connsiteY0" fmla="*/ 543036 h 543036"/>
              <a:gd name="connsiteX1" fmla="*/ 0 w 643447"/>
              <a:gd name="connsiteY1" fmla="*/ 0 h 543036"/>
              <a:gd name="connsiteX0" fmla="*/ 666689 w 666689"/>
              <a:gd name="connsiteY0" fmla="*/ 543036 h 543036"/>
              <a:gd name="connsiteX1" fmla="*/ 23242 w 666689"/>
              <a:gd name="connsiteY1" fmla="*/ 0 h 543036"/>
              <a:gd name="connsiteX0" fmla="*/ 680548 w 680548"/>
              <a:gd name="connsiteY0" fmla="*/ 543036 h 543036"/>
              <a:gd name="connsiteX1" fmla="*/ 37101 w 680548"/>
              <a:gd name="connsiteY1" fmla="*/ 0 h 543036"/>
              <a:gd name="connsiteX0" fmla="*/ 787048 w 787048"/>
              <a:gd name="connsiteY0" fmla="*/ 428818 h 428818"/>
              <a:gd name="connsiteX1" fmla="*/ 7243 w 787048"/>
              <a:gd name="connsiteY1" fmla="*/ 0 h 428818"/>
              <a:gd name="connsiteX0" fmla="*/ 800939 w 800939"/>
              <a:gd name="connsiteY0" fmla="*/ 441509 h 441509"/>
              <a:gd name="connsiteX1" fmla="*/ 5401 w 800939"/>
              <a:gd name="connsiteY1" fmla="*/ 0 h 441509"/>
              <a:gd name="connsiteX0" fmla="*/ 979149 w 979149"/>
              <a:gd name="connsiteY0" fmla="*/ 464353 h 464353"/>
              <a:gd name="connsiteX1" fmla="*/ 52 w 979149"/>
              <a:gd name="connsiteY1" fmla="*/ 0 h 464353"/>
              <a:gd name="connsiteX0" fmla="*/ 1031572 w 1031572"/>
              <a:gd name="connsiteY0" fmla="*/ 512578 h 512578"/>
              <a:gd name="connsiteX1" fmla="*/ 31 w 1031572"/>
              <a:gd name="connsiteY1" fmla="*/ 0 h 5125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31572" h="512578">
                <a:moveTo>
                  <a:pt x="1031572" y="512578"/>
                </a:moveTo>
                <a:cubicBezTo>
                  <a:pt x="122679" y="280757"/>
                  <a:pt x="-2263" y="151786"/>
                  <a:pt x="31" y="0"/>
                </a:cubicBezTo>
              </a:path>
            </a:pathLst>
          </a:custGeom>
          <a:noFill/>
          <a:ln>
            <a:solidFill>
              <a:schemeClr val="accent5">
                <a:lumMod val="60000"/>
                <a:lumOff val="40000"/>
              </a:schemeClr>
            </a:solidFill>
            <a:tailEnd type="stealt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957BCF95-54FB-4B00-ADF5-B712CDCEC42D}"/>
              </a:ext>
            </a:extLst>
          </p:cNvPr>
          <p:cNvSpPr/>
          <p:nvPr/>
        </p:nvSpPr>
        <p:spPr>
          <a:xfrm>
            <a:off x="7279156" y="2558378"/>
            <a:ext cx="2957900" cy="1921456"/>
          </a:xfrm>
          <a:custGeom>
            <a:avLst/>
            <a:gdLst>
              <a:gd name="connsiteX0" fmla="*/ 0 w 2399071"/>
              <a:gd name="connsiteY0" fmla="*/ 0 h 1691148"/>
              <a:gd name="connsiteX1" fmla="*/ 2399071 w 2399071"/>
              <a:gd name="connsiteY1" fmla="*/ 1691148 h 1691148"/>
              <a:gd name="connsiteX0" fmla="*/ 0 w 6606613"/>
              <a:gd name="connsiteY0" fmla="*/ 0 h 3405939"/>
              <a:gd name="connsiteX1" fmla="*/ 6606613 w 6606613"/>
              <a:gd name="connsiteY1" fmla="*/ 3405939 h 3405939"/>
              <a:gd name="connsiteX0" fmla="*/ 0 w 6606613"/>
              <a:gd name="connsiteY0" fmla="*/ 0 h 3405939"/>
              <a:gd name="connsiteX1" fmla="*/ 6606613 w 6606613"/>
              <a:gd name="connsiteY1" fmla="*/ 3405939 h 3405939"/>
              <a:gd name="connsiteX0" fmla="*/ 0 w 10321628"/>
              <a:gd name="connsiteY0" fmla="*/ 0 h 6216291"/>
              <a:gd name="connsiteX1" fmla="*/ 10321628 w 10321628"/>
              <a:gd name="connsiteY1" fmla="*/ 6216291 h 6216291"/>
              <a:gd name="connsiteX0" fmla="*/ 0 w 10321628"/>
              <a:gd name="connsiteY0" fmla="*/ 0 h 6216291"/>
              <a:gd name="connsiteX1" fmla="*/ 10321628 w 10321628"/>
              <a:gd name="connsiteY1" fmla="*/ 6216291 h 6216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321628" h="6216291">
                <a:moveTo>
                  <a:pt x="0" y="0"/>
                </a:moveTo>
                <a:cubicBezTo>
                  <a:pt x="2053222" y="2317547"/>
                  <a:pt x="6126006" y="4955269"/>
                  <a:pt x="10321628" y="6216291"/>
                </a:cubicBezTo>
              </a:path>
            </a:pathLst>
          </a:custGeom>
          <a:noFill/>
          <a:ln w="190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CEEF890-7506-45D4-8936-6EF86B327511}"/>
              </a:ext>
            </a:extLst>
          </p:cNvPr>
          <p:cNvSpPr txBox="1"/>
          <p:nvPr/>
        </p:nvSpPr>
        <p:spPr>
          <a:xfrm>
            <a:off x="7958591" y="1305544"/>
            <a:ext cx="2653101" cy="707886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Mixture Solution™ initial implementation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9E83DF1-1353-4FDB-9019-BDB64FB120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-128633"/>
            <a:ext cx="8229600" cy="752824"/>
          </a:xfrm>
        </p:spPr>
        <p:txBody>
          <a:bodyPr/>
          <a:lstStyle/>
          <a:p>
            <a:pPr algn="r"/>
            <a:r>
              <a:rPr lang="en-US" sz="4000" dirty="0" err="1"/>
              <a:t>Pr</a:t>
            </a:r>
            <a:r>
              <a:rPr lang="en-US" sz="4000" dirty="0"/>
              <a:t>(dropout); </a:t>
            </a:r>
            <a:r>
              <a:rPr lang="en-US" sz="3600" dirty="0"/>
              <a:t>Baskerville</a:t>
            </a:r>
            <a:r>
              <a:rPr lang="en-US" sz="4000" dirty="0"/>
              <a:t> calculation 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64F3CAC5-73C8-4364-AFA2-28DD675B9E4C}"/>
              </a:ext>
            </a:extLst>
          </p:cNvPr>
          <p:cNvSpPr txBox="1"/>
          <p:nvPr/>
        </p:nvSpPr>
        <p:spPr>
          <a:xfrm>
            <a:off x="6352597" y="4498068"/>
            <a:ext cx="526106" cy="33855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accent3">
                    <a:lumMod val="50000"/>
                  </a:schemeClr>
                </a:solidFill>
              </a:rPr>
              <a:t>120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B17880C-D195-4945-BC8D-9D29F04097F0}"/>
              </a:ext>
            </a:extLst>
          </p:cNvPr>
          <p:cNvSpPr txBox="1"/>
          <p:nvPr/>
        </p:nvSpPr>
        <p:spPr>
          <a:xfrm>
            <a:off x="6664357" y="3009315"/>
            <a:ext cx="1805440" cy="1200329"/>
          </a:xfrm>
          <a:prstGeom prst="rect">
            <a:avLst/>
          </a:prstGeom>
          <a:solidFill>
            <a:schemeClr val="accent3">
              <a:lumMod val="40000"/>
              <a:lumOff val="60000"/>
              <a:alpha val="50196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Expected</a:t>
            </a:r>
          </a:p>
          <a:p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height 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of some</a:t>
            </a:r>
          </a:p>
          <a:p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unobserved</a:t>
            </a:r>
          </a:p>
          <a:p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allele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4EF7009A-8C22-4C4A-90BF-C0061883237B}"/>
              </a:ext>
            </a:extLst>
          </p:cNvPr>
          <p:cNvSpPr txBox="1"/>
          <p:nvPr/>
        </p:nvSpPr>
        <p:spPr>
          <a:xfrm>
            <a:off x="6260320" y="5662749"/>
            <a:ext cx="29578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/>
              <a:t>Pr</a:t>
            </a:r>
            <a:r>
              <a:rPr lang="en-US" sz="1600" dirty="0"/>
              <a:t>(dropout | 120rfu expected)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8048C2EC-712C-4704-8385-70D69A7DD1FD}"/>
              </a:ext>
            </a:extLst>
          </p:cNvPr>
          <p:cNvSpPr txBox="1"/>
          <p:nvPr/>
        </p:nvSpPr>
        <p:spPr>
          <a:xfrm>
            <a:off x="4316895" y="5651471"/>
            <a:ext cx="9389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>
                <a:solidFill>
                  <a:schemeClr val="accent2">
                    <a:lumMod val="50000"/>
                  </a:schemeClr>
                </a:solidFill>
              </a:rPr>
              <a:t>0.032=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DBD996A9-4C44-4C85-8A5B-5F0CC0AC732D}"/>
              </a:ext>
            </a:extLst>
          </p:cNvPr>
          <p:cNvSpPr txBox="1"/>
          <p:nvPr/>
        </p:nvSpPr>
        <p:spPr>
          <a:xfrm>
            <a:off x="3950492" y="5834618"/>
            <a:ext cx="9909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>
                <a:solidFill>
                  <a:srgbClr val="00B050"/>
                </a:solidFill>
              </a:rPr>
              <a:t>0.016+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721FC0B7-E228-4D78-B4D5-50FFD701E755}"/>
              </a:ext>
            </a:extLst>
          </p:cNvPr>
          <p:cNvSpPr txBox="1"/>
          <p:nvPr/>
        </p:nvSpPr>
        <p:spPr>
          <a:xfrm>
            <a:off x="3652096" y="6017764"/>
            <a:ext cx="9898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>
                <a:solidFill>
                  <a:schemeClr val="accent2">
                    <a:lumMod val="50000"/>
                  </a:schemeClr>
                </a:solidFill>
              </a:rPr>
              <a:t>0.005+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2C395BB8-9711-4160-9874-CA3904A59F8B}"/>
              </a:ext>
            </a:extLst>
          </p:cNvPr>
          <p:cNvSpPr txBox="1"/>
          <p:nvPr/>
        </p:nvSpPr>
        <p:spPr>
          <a:xfrm>
            <a:off x="9011095" y="5672795"/>
            <a:ext cx="719600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/>
              <a:t>=0.06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97588CD0-0ABB-4F82-B89F-7E060FF028E1}"/>
              </a:ext>
            </a:extLst>
          </p:cNvPr>
          <p:cNvSpPr/>
          <p:nvPr/>
        </p:nvSpPr>
        <p:spPr>
          <a:xfrm>
            <a:off x="4973977" y="1959924"/>
            <a:ext cx="1078992" cy="2527292"/>
          </a:xfrm>
          <a:prstGeom prst="rect">
            <a:avLst/>
          </a:prstGeom>
          <a:solidFill>
            <a:srgbClr val="DBEEF4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Suppose no data observed here.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BEB3DB94-0C1E-47CF-9E13-304700C42BF2}"/>
              </a:ext>
            </a:extLst>
          </p:cNvPr>
          <p:cNvSpPr txBox="1"/>
          <p:nvPr/>
        </p:nvSpPr>
        <p:spPr>
          <a:xfrm>
            <a:off x="4905477" y="2163322"/>
            <a:ext cx="12597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1" dirty="0">
                <a:latin typeface="+mn-lt"/>
              </a:rPr>
              <a:t>Baskerville zone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141437DB-EF23-4362-824B-BFD2214F8DBC}"/>
                  </a:ext>
                </a:extLst>
              </p:cNvPr>
              <p:cNvSpPr txBox="1"/>
              <p:nvPr/>
            </p:nvSpPr>
            <p:spPr>
              <a:xfrm>
                <a:off x="8604153" y="2447252"/>
                <a:ext cx="2007538" cy="1477328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chemeClr val="accent1">
                        <a:lumMod val="75000"/>
                      </a:schemeClr>
                    </a:solidFill>
                  </a:rPr>
                  <a:t>Probability distribution 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Γ</m:t>
                    </m:r>
                  </m:oMath>
                </a14:m>
                <a:r>
                  <a:rPr lang="en-US" dirty="0">
                    <a:solidFill>
                      <a:schemeClr val="accent1">
                        <a:lumMod val="75000"/>
                      </a:schemeClr>
                    </a:solidFill>
                  </a:rPr>
                  <a:t>) – chance of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dirty="0">
                    <a:solidFill>
                      <a:schemeClr val="accent1">
                        <a:lumMod val="75000"/>
                      </a:schemeClr>
                    </a:solidFill>
                  </a:rPr>
                  <a:t> </a:t>
                </a:r>
                <a:r>
                  <a:rPr lang="en-US" dirty="0" err="1">
                    <a:solidFill>
                      <a:schemeClr val="accent1">
                        <a:lumMod val="75000"/>
                      </a:schemeClr>
                    </a:solidFill>
                  </a:rPr>
                  <a:t>rfu</a:t>
                </a:r>
                <a:r>
                  <a:rPr lang="en-US" dirty="0">
                    <a:solidFill>
                      <a:schemeClr val="accent1">
                        <a:lumMod val="75000"/>
                      </a:schemeClr>
                    </a:solidFill>
                  </a:rPr>
                  <a:t> when 120 </a:t>
                </a:r>
                <a:r>
                  <a:rPr lang="en-US" dirty="0" err="1">
                    <a:solidFill>
                      <a:schemeClr val="accent1">
                        <a:lumMod val="75000"/>
                      </a:schemeClr>
                    </a:solidFill>
                  </a:rPr>
                  <a:t>rfu</a:t>
                </a:r>
                <a:r>
                  <a:rPr lang="en-US" dirty="0">
                    <a:solidFill>
                      <a:schemeClr val="accent1">
                        <a:lumMod val="75000"/>
                      </a:schemeClr>
                    </a:solidFill>
                  </a:rPr>
                  <a:t> is expected.</a:t>
                </a: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141437DB-EF23-4362-824B-BFD2214F8D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04153" y="2447252"/>
                <a:ext cx="2007538" cy="1477328"/>
              </a:xfrm>
              <a:prstGeom prst="rect">
                <a:avLst/>
              </a:prstGeom>
              <a:blipFill>
                <a:blip r:embed="rId4"/>
                <a:stretch>
                  <a:fillRect l="-2424" t="-2058" b="-535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40BE0C6-CF70-4EBF-B5AB-5A4CE3D437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E9C324-14BE-46B1-8C6B-E31F1717A3B7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770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49" grpId="0" animBg="1"/>
      <p:bldP spid="50" grpId="0" animBg="1"/>
      <p:bldP spid="73" grpId="0" animBg="1"/>
      <p:bldP spid="74" grpId="0" animBg="1"/>
      <p:bldP spid="7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>
            <a:extLst>
              <a:ext uri="{FF2B5EF4-FFF2-40B4-BE49-F238E27FC236}">
                <a16:creationId xmlns:a16="http://schemas.microsoft.com/office/drawing/2014/main" id="{DF3BE6E4-CB50-41A7-97A2-5C00A19369AA}"/>
              </a:ext>
            </a:extLst>
          </p:cNvPr>
          <p:cNvSpPr>
            <a:spLocks/>
          </p:cNvSpPr>
          <p:nvPr/>
        </p:nvSpPr>
        <p:spPr>
          <a:xfrm rot="16200000">
            <a:off x="4752269" y="989479"/>
            <a:ext cx="530352" cy="40274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27F84696-61E5-4A90-9432-D6A4F03D71C3}"/>
              </a:ext>
            </a:extLst>
          </p:cNvPr>
          <p:cNvSpPr>
            <a:spLocks noChangeAspect="1"/>
          </p:cNvSpPr>
          <p:nvPr/>
        </p:nvSpPr>
        <p:spPr>
          <a:xfrm rot="-5400000">
            <a:off x="2759072" y="1689100"/>
            <a:ext cx="3169376" cy="1371600"/>
          </a:xfrm>
          <a:custGeom>
            <a:avLst/>
            <a:gdLst>
              <a:gd name="connsiteX0" fmla="*/ 0 w 2399071"/>
              <a:gd name="connsiteY0" fmla="*/ 0 h 1691148"/>
              <a:gd name="connsiteX1" fmla="*/ 2399071 w 2399071"/>
              <a:gd name="connsiteY1" fmla="*/ 1691148 h 1691148"/>
              <a:gd name="connsiteX0" fmla="*/ 0 w 6606613"/>
              <a:gd name="connsiteY0" fmla="*/ 0 h 3405939"/>
              <a:gd name="connsiteX1" fmla="*/ 6606613 w 6606613"/>
              <a:gd name="connsiteY1" fmla="*/ 3405939 h 3405939"/>
              <a:gd name="connsiteX0" fmla="*/ 0 w 6606613"/>
              <a:gd name="connsiteY0" fmla="*/ 0 h 3405939"/>
              <a:gd name="connsiteX1" fmla="*/ 6606613 w 6606613"/>
              <a:gd name="connsiteY1" fmla="*/ 3405939 h 3405939"/>
              <a:gd name="connsiteX0" fmla="*/ 0 w 10321628"/>
              <a:gd name="connsiteY0" fmla="*/ 0 h 6216291"/>
              <a:gd name="connsiteX1" fmla="*/ 10321628 w 10321628"/>
              <a:gd name="connsiteY1" fmla="*/ 6216291 h 6216291"/>
              <a:gd name="connsiteX0" fmla="*/ 0 w 10321628"/>
              <a:gd name="connsiteY0" fmla="*/ 0 h 6216291"/>
              <a:gd name="connsiteX1" fmla="*/ 10321628 w 10321628"/>
              <a:gd name="connsiteY1" fmla="*/ 6216291 h 6216291"/>
              <a:gd name="connsiteX0" fmla="*/ 0 w 11842828"/>
              <a:gd name="connsiteY0" fmla="*/ 0 h 7867416"/>
              <a:gd name="connsiteX1" fmla="*/ 11842828 w 11842828"/>
              <a:gd name="connsiteY1" fmla="*/ 7867416 h 7867416"/>
              <a:gd name="connsiteX0" fmla="*/ 0 w 16146712"/>
              <a:gd name="connsiteY0" fmla="*/ 0 h 11720042"/>
              <a:gd name="connsiteX1" fmla="*/ 16146712 w 16146712"/>
              <a:gd name="connsiteY1" fmla="*/ 11720042 h 11720042"/>
              <a:gd name="connsiteX0" fmla="*/ 0 w 16146712"/>
              <a:gd name="connsiteY0" fmla="*/ 0 h 11720042"/>
              <a:gd name="connsiteX1" fmla="*/ 1945881 w 16146712"/>
              <a:gd name="connsiteY1" fmla="*/ 1918126 h 11720042"/>
              <a:gd name="connsiteX2" fmla="*/ 16146712 w 16146712"/>
              <a:gd name="connsiteY2" fmla="*/ 11720042 h 11720042"/>
              <a:gd name="connsiteX0" fmla="*/ 0 w 20747414"/>
              <a:gd name="connsiteY0" fmla="*/ 2347279 h 9801916"/>
              <a:gd name="connsiteX1" fmla="*/ 6546583 w 20747414"/>
              <a:gd name="connsiteY1" fmla="*/ 0 h 9801916"/>
              <a:gd name="connsiteX2" fmla="*/ 20747414 w 20747414"/>
              <a:gd name="connsiteY2" fmla="*/ 9801916 h 9801916"/>
              <a:gd name="connsiteX0" fmla="*/ 0 w 20747414"/>
              <a:gd name="connsiteY0" fmla="*/ 2347279 h 9801916"/>
              <a:gd name="connsiteX1" fmla="*/ 6546583 w 20747414"/>
              <a:gd name="connsiteY1" fmla="*/ 0 h 9801916"/>
              <a:gd name="connsiteX2" fmla="*/ 20747414 w 20747414"/>
              <a:gd name="connsiteY2" fmla="*/ 9801916 h 9801916"/>
              <a:gd name="connsiteX0" fmla="*/ 0 w 20747414"/>
              <a:gd name="connsiteY0" fmla="*/ 2347279 h 9801916"/>
              <a:gd name="connsiteX1" fmla="*/ 6546583 w 20747414"/>
              <a:gd name="connsiteY1" fmla="*/ 0 h 9801916"/>
              <a:gd name="connsiteX2" fmla="*/ 20747414 w 20747414"/>
              <a:gd name="connsiteY2" fmla="*/ 9801916 h 9801916"/>
              <a:gd name="connsiteX0" fmla="*/ 0 w 20747414"/>
              <a:gd name="connsiteY0" fmla="*/ 2347279 h 9801916"/>
              <a:gd name="connsiteX1" fmla="*/ 6546583 w 20747414"/>
              <a:gd name="connsiteY1" fmla="*/ 0 h 9801916"/>
              <a:gd name="connsiteX2" fmla="*/ 20747414 w 20747414"/>
              <a:gd name="connsiteY2" fmla="*/ 9801916 h 9801916"/>
              <a:gd name="connsiteX0" fmla="*/ 0 w 20747414"/>
              <a:gd name="connsiteY0" fmla="*/ 1968897 h 9423534"/>
              <a:gd name="connsiteX1" fmla="*/ 6620787 w 20747414"/>
              <a:gd name="connsiteY1" fmla="*/ 0 h 9423534"/>
              <a:gd name="connsiteX2" fmla="*/ 20747414 w 20747414"/>
              <a:gd name="connsiteY2" fmla="*/ 9423534 h 9423534"/>
              <a:gd name="connsiteX0" fmla="*/ 0 w 20747414"/>
              <a:gd name="connsiteY0" fmla="*/ 1968897 h 9423534"/>
              <a:gd name="connsiteX1" fmla="*/ 6620787 w 20747414"/>
              <a:gd name="connsiteY1" fmla="*/ 0 h 9423534"/>
              <a:gd name="connsiteX2" fmla="*/ 11926440 w 20747414"/>
              <a:gd name="connsiteY2" fmla="*/ 2958265 h 9423534"/>
              <a:gd name="connsiteX3" fmla="*/ 20747414 w 20747414"/>
              <a:gd name="connsiteY3" fmla="*/ 9423534 h 9423534"/>
              <a:gd name="connsiteX0" fmla="*/ 0 w 20747414"/>
              <a:gd name="connsiteY0" fmla="*/ 1968897 h 9423534"/>
              <a:gd name="connsiteX1" fmla="*/ 6620787 w 20747414"/>
              <a:gd name="connsiteY1" fmla="*/ 0 h 9423534"/>
              <a:gd name="connsiteX2" fmla="*/ 11221493 w 20747414"/>
              <a:gd name="connsiteY2" fmla="*/ 4093412 h 9423534"/>
              <a:gd name="connsiteX3" fmla="*/ 20747414 w 20747414"/>
              <a:gd name="connsiteY3" fmla="*/ 9423534 h 9423534"/>
              <a:gd name="connsiteX0" fmla="*/ 0 w 20747414"/>
              <a:gd name="connsiteY0" fmla="*/ 1968897 h 9423534"/>
              <a:gd name="connsiteX1" fmla="*/ 6620787 w 20747414"/>
              <a:gd name="connsiteY1" fmla="*/ 0 h 9423534"/>
              <a:gd name="connsiteX2" fmla="*/ 11221493 w 20747414"/>
              <a:gd name="connsiteY2" fmla="*/ 4093412 h 9423534"/>
              <a:gd name="connsiteX3" fmla="*/ 20747414 w 20747414"/>
              <a:gd name="connsiteY3" fmla="*/ 9423534 h 9423534"/>
              <a:gd name="connsiteX0" fmla="*/ 0 w 20747414"/>
              <a:gd name="connsiteY0" fmla="*/ 1968897 h 9423534"/>
              <a:gd name="connsiteX1" fmla="*/ 6620787 w 20747414"/>
              <a:gd name="connsiteY1" fmla="*/ 0 h 9423534"/>
              <a:gd name="connsiteX2" fmla="*/ 11221493 w 20747414"/>
              <a:gd name="connsiteY2" fmla="*/ 4093412 h 9423534"/>
              <a:gd name="connsiteX3" fmla="*/ 20747414 w 20747414"/>
              <a:gd name="connsiteY3" fmla="*/ 9423534 h 9423534"/>
              <a:gd name="connsiteX0" fmla="*/ 0 w 20747414"/>
              <a:gd name="connsiteY0" fmla="*/ 1968897 h 9423534"/>
              <a:gd name="connsiteX1" fmla="*/ 6620787 w 20747414"/>
              <a:gd name="connsiteY1" fmla="*/ 0 h 9423534"/>
              <a:gd name="connsiteX2" fmla="*/ 11221493 w 20747414"/>
              <a:gd name="connsiteY2" fmla="*/ 4093412 h 9423534"/>
              <a:gd name="connsiteX3" fmla="*/ 20747414 w 20747414"/>
              <a:gd name="connsiteY3" fmla="*/ 9423534 h 9423534"/>
              <a:gd name="connsiteX0" fmla="*/ 0 w 20747414"/>
              <a:gd name="connsiteY0" fmla="*/ 1968897 h 9423534"/>
              <a:gd name="connsiteX1" fmla="*/ 6620787 w 20747414"/>
              <a:gd name="connsiteY1" fmla="*/ 0 h 9423534"/>
              <a:gd name="connsiteX2" fmla="*/ 11221493 w 20747414"/>
              <a:gd name="connsiteY2" fmla="*/ 4093412 h 9423534"/>
              <a:gd name="connsiteX3" fmla="*/ 20747414 w 20747414"/>
              <a:gd name="connsiteY3" fmla="*/ 9423534 h 9423534"/>
              <a:gd name="connsiteX0" fmla="*/ 0 w 20747414"/>
              <a:gd name="connsiteY0" fmla="*/ 1968897 h 9423534"/>
              <a:gd name="connsiteX1" fmla="*/ 6620787 w 20747414"/>
              <a:gd name="connsiteY1" fmla="*/ 0 h 9423534"/>
              <a:gd name="connsiteX2" fmla="*/ 11221493 w 20747414"/>
              <a:gd name="connsiteY2" fmla="*/ 4093412 h 9423534"/>
              <a:gd name="connsiteX3" fmla="*/ 20747414 w 20747414"/>
              <a:gd name="connsiteY3" fmla="*/ 9423534 h 9423534"/>
              <a:gd name="connsiteX0" fmla="*/ 0 w 20747414"/>
              <a:gd name="connsiteY0" fmla="*/ 1968897 h 9423534"/>
              <a:gd name="connsiteX1" fmla="*/ 6620787 w 20747414"/>
              <a:gd name="connsiteY1" fmla="*/ 0 h 9423534"/>
              <a:gd name="connsiteX2" fmla="*/ 11221493 w 20747414"/>
              <a:gd name="connsiteY2" fmla="*/ 4093412 h 9423534"/>
              <a:gd name="connsiteX3" fmla="*/ 20747414 w 20747414"/>
              <a:gd name="connsiteY3" fmla="*/ 9423534 h 9423534"/>
              <a:gd name="connsiteX0" fmla="*/ 0 w 20747414"/>
              <a:gd name="connsiteY0" fmla="*/ 1968897 h 9423534"/>
              <a:gd name="connsiteX1" fmla="*/ 6620787 w 20747414"/>
              <a:gd name="connsiteY1" fmla="*/ 0 h 9423534"/>
              <a:gd name="connsiteX2" fmla="*/ 11221493 w 20747414"/>
              <a:gd name="connsiteY2" fmla="*/ 4093412 h 9423534"/>
              <a:gd name="connsiteX3" fmla="*/ 20747414 w 20747414"/>
              <a:gd name="connsiteY3" fmla="*/ 9423534 h 9423534"/>
              <a:gd name="connsiteX0" fmla="*/ 0 w 19114905"/>
              <a:gd name="connsiteY0" fmla="*/ 5752723 h 9423534"/>
              <a:gd name="connsiteX1" fmla="*/ 4988278 w 19114905"/>
              <a:gd name="connsiteY1" fmla="*/ 0 h 9423534"/>
              <a:gd name="connsiteX2" fmla="*/ 9588984 w 19114905"/>
              <a:gd name="connsiteY2" fmla="*/ 4093412 h 9423534"/>
              <a:gd name="connsiteX3" fmla="*/ 19114905 w 19114905"/>
              <a:gd name="connsiteY3" fmla="*/ 9423534 h 9423534"/>
              <a:gd name="connsiteX0" fmla="*/ 0 w 19114905"/>
              <a:gd name="connsiteY0" fmla="*/ 5752723 h 9423534"/>
              <a:gd name="connsiteX1" fmla="*/ 4988278 w 19114905"/>
              <a:gd name="connsiteY1" fmla="*/ 0 h 9423534"/>
              <a:gd name="connsiteX2" fmla="*/ 9588984 w 19114905"/>
              <a:gd name="connsiteY2" fmla="*/ 4093412 h 9423534"/>
              <a:gd name="connsiteX3" fmla="*/ 19114905 w 19114905"/>
              <a:gd name="connsiteY3" fmla="*/ 9423534 h 9423534"/>
              <a:gd name="connsiteX0" fmla="*/ 0 w 19114905"/>
              <a:gd name="connsiteY0" fmla="*/ 5784829 h 9455640"/>
              <a:gd name="connsiteX1" fmla="*/ 1686160 w 19114905"/>
              <a:gd name="connsiteY1" fmla="*/ 2405596 h 9455640"/>
              <a:gd name="connsiteX2" fmla="*/ 4988278 w 19114905"/>
              <a:gd name="connsiteY2" fmla="*/ 32106 h 9455640"/>
              <a:gd name="connsiteX3" fmla="*/ 9588984 w 19114905"/>
              <a:gd name="connsiteY3" fmla="*/ 4125518 h 9455640"/>
              <a:gd name="connsiteX4" fmla="*/ 19114905 w 19114905"/>
              <a:gd name="connsiteY4" fmla="*/ 9455640 h 9455640"/>
              <a:gd name="connsiteX0" fmla="*/ 0 w 24086633"/>
              <a:gd name="connsiteY0" fmla="*/ 10050234 h 10050234"/>
              <a:gd name="connsiteX1" fmla="*/ 6657888 w 24086633"/>
              <a:gd name="connsiteY1" fmla="*/ 2405596 h 10050234"/>
              <a:gd name="connsiteX2" fmla="*/ 9960006 w 24086633"/>
              <a:gd name="connsiteY2" fmla="*/ 32106 h 10050234"/>
              <a:gd name="connsiteX3" fmla="*/ 14560712 w 24086633"/>
              <a:gd name="connsiteY3" fmla="*/ 4125518 h 10050234"/>
              <a:gd name="connsiteX4" fmla="*/ 24086633 w 24086633"/>
              <a:gd name="connsiteY4" fmla="*/ 9455640 h 10050234"/>
              <a:gd name="connsiteX0" fmla="*/ 0 w 24086633"/>
              <a:gd name="connsiteY0" fmla="*/ 10029377 h 10029377"/>
              <a:gd name="connsiteX1" fmla="*/ 5915840 w 24086633"/>
              <a:gd name="connsiteY1" fmla="*/ 5962176 h 10029377"/>
              <a:gd name="connsiteX2" fmla="*/ 9960006 w 24086633"/>
              <a:gd name="connsiteY2" fmla="*/ 11249 h 10029377"/>
              <a:gd name="connsiteX3" fmla="*/ 14560712 w 24086633"/>
              <a:gd name="connsiteY3" fmla="*/ 4104661 h 10029377"/>
              <a:gd name="connsiteX4" fmla="*/ 24086633 w 24086633"/>
              <a:gd name="connsiteY4" fmla="*/ 9434783 h 10029377"/>
              <a:gd name="connsiteX0" fmla="*/ 0 w 24086633"/>
              <a:gd name="connsiteY0" fmla="*/ 10029377 h 10029377"/>
              <a:gd name="connsiteX1" fmla="*/ 5915840 w 24086633"/>
              <a:gd name="connsiteY1" fmla="*/ 5962176 h 10029377"/>
              <a:gd name="connsiteX2" fmla="*/ 9960006 w 24086633"/>
              <a:gd name="connsiteY2" fmla="*/ 11249 h 10029377"/>
              <a:gd name="connsiteX3" fmla="*/ 14560712 w 24086633"/>
              <a:gd name="connsiteY3" fmla="*/ 4104661 h 10029377"/>
              <a:gd name="connsiteX4" fmla="*/ 24086633 w 24086633"/>
              <a:gd name="connsiteY4" fmla="*/ 9434783 h 10029377"/>
              <a:gd name="connsiteX0" fmla="*/ 0 w 24086633"/>
              <a:gd name="connsiteY0" fmla="*/ 10018128 h 10018128"/>
              <a:gd name="connsiteX1" fmla="*/ 9960006 w 24086633"/>
              <a:gd name="connsiteY1" fmla="*/ 0 h 10018128"/>
              <a:gd name="connsiteX2" fmla="*/ 14560712 w 24086633"/>
              <a:gd name="connsiteY2" fmla="*/ 4093412 h 10018128"/>
              <a:gd name="connsiteX3" fmla="*/ 24086633 w 24086633"/>
              <a:gd name="connsiteY3" fmla="*/ 9423534 h 10018128"/>
              <a:gd name="connsiteX0" fmla="*/ 0 w 24086633"/>
              <a:gd name="connsiteY0" fmla="*/ 10018138 h 10018138"/>
              <a:gd name="connsiteX1" fmla="*/ 9960006 w 24086633"/>
              <a:gd name="connsiteY1" fmla="*/ 10 h 10018138"/>
              <a:gd name="connsiteX2" fmla="*/ 14560712 w 24086633"/>
              <a:gd name="connsiteY2" fmla="*/ 4093422 h 10018138"/>
              <a:gd name="connsiteX3" fmla="*/ 24086633 w 24086633"/>
              <a:gd name="connsiteY3" fmla="*/ 9423544 h 10018138"/>
              <a:gd name="connsiteX0" fmla="*/ 0 w 23492994"/>
              <a:gd name="connsiteY0" fmla="*/ 9536559 h 9536559"/>
              <a:gd name="connsiteX1" fmla="*/ 9366367 w 23492994"/>
              <a:gd name="connsiteY1" fmla="*/ 10 h 9536559"/>
              <a:gd name="connsiteX2" fmla="*/ 13967073 w 23492994"/>
              <a:gd name="connsiteY2" fmla="*/ 4093422 h 9536559"/>
              <a:gd name="connsiteX3" fmla="*/ 23492994 w 23492994"/>
              <a:gd name="connsiteY3" fmla="*/ 9423544 h 9536559"/>
              <a:gd name="connsiteX0" fmla="*/ 0 w 23492994"/>
              <a:gd name="connsiteY0" fmla="*/ 9536559 h 9536559"/>
              <a:gd name="connsiteX1" fmla="*/ 9366367 w 23492994"/>
              <a:gd name="connsiteY1" fmla="*/ 10 h 9536559"/>
              <a:gd name="connsiteX2" fmla="*/ 13967073 w 23492994"/>
              <a:gd name="connsiteY2" fmla="*/ 4093422 h 9536559"/>
              <a:gd name="connsiteX3" fmla="*/ 23492994 w 23492994"/>
              <a:gd name="connsiteY3" fmla="*/ 9423544 h 9536559"/>
              <a:gd name="connsiteX0" fmla="*/ 0 w 23503595"/>
              <a:gd name="connsiteY0" fmla="*/ 9428448 h 9428448"/>
              <a:gd name="connsiteX1" fmla="*/ 9376968 w 23503595"/>
              <a:gd name="connsiteY1" fmla="*/ 10 h 9428448"/>
              <a:gd name="connsiteX2" fmla="*/ 13977674 w 23503595"/>
              <a:gd name="connsiteY2" fmla="*/ 4093422 h 9428448"/>
              <a:gd name="connsiteX3" fmla="*/ 23503595 w 23503595"/>
              <a:gd name="connsiteY3" fmla="*/ 9423544 h 9428448"/>
              <a:gd name="connsiteX0" fmla="*/ 0 w 23503595"/>
              <a:gd name="connsiteY0" fmla="*/ 9428445 h 9473246"/>
              <a:gd name="connsiteX1" fmla="*/ 9376968 w 23503595"/>
              <a:gd name="connsiteY1" fmla="*/ 7 h 9473246"/>
              <a:gd name="connsiteX2" fmla="*/ 13977674 w 23503595"/>
              <a:gd name="connsiteY2" fmla="*/ 4093419 h 9473246"/>
              <a:gd name="connsiteX3" fmla="*/ 23503595 w 23503595"/>
              <a:gd name="connsiteY3" fmla="*/ 9423541 h 9473246"/>
              <a:gd name="connsiteX0" fmla="*/ 0 w 23503595"/>
              <a:gd name="connsiteY0" fmla="*/ 9428439 h 9428439"/>
              <a:gd name="connsiteX1" fmla="*/ 5720019 w 23503595"/>
              <a:gd name="connsiteY1" fmla="*/ 5368029 h 9428439"/>
              <a:gd name="connsiteX2" fmla="*/ 9376968 w 23503595"/>
              <a:gd name="connsiteY2" fmla="*/ 1 h 9428439"/>
              <a:gd name="connsiteX3" fmla="*/ 13977674 w 23503595"/>
              <a:gd name="connsiteY3" fmla="*/ 4093413 h 9428439"/>
              <a:gd name="connsiteX4" fmla="*/ 23503595 w 23503595"/>
              <a:gd name="connsiteY4" fmla="*/ 9423535 h 9428439"/>
              <a:gd name="connsiteX0" fmla="*/ 0 w 23503595"/>
              <a:gd name="connsiteY0" fmla="*/ 9428439 h 9428439"/>
              <a:gd name="connsiteX1" fmla="*/ 5720019 w 23503595"/>
              <a:gd name="connsiteY1" fmla="*/ 5368029 h 9428439"/>
              <a:gd name="connsiteX2" fmla="*/ 9376968 w 23503595"/>
              <a:gd name="connsiteY2" fmla="*/ 1 h 9428439"/>
              <a:gd name="connsiteX3" fmla="*/ 13977674 w 23503595"/>
              <a:gd name="connsiteY3" fmla="*/ 4093413 h 9428439"/>
              <a:gd name="connsiteX4" fmla="*/ 23503595 w 23503595"/>
              <a:gd name="connsiteY4" fmla="*/ 9423535 h 9428439"/>
              <a:gd name="connsiteX0" fmla="*/ 0 w 23503595"/>
              <a:gd name="connsiteY0" fmla="*/ 9428439 h 9428439"/>
              <a:gd name="connsiteX1" fmla="*/ 5720019 w 23503595"/>
              <a:gd name="connsiteY1" fmla="*/ 5368029 h 9428439"/>
              <a:gd name="connsiteX2" fmla="*/ 9376968 w 23503595"/>
              <a:gd name="connsiteY2" fmla="*/ 1 h 9428439"/>
              <a:gd name="connsiteX3" fmla="*/ 13977674 w 23503595"/>
              <a:gd name="connsiteY3" fmla="*/ 4093413 h 9428439"/>
              <a:gd name="connsiteX4" fmla="*/ 23503595 w 23503595"/>
              <a:gd name="connsiteY4" fmla="*/ 9423535 h 9428439"/>
              <a:gd name="connsiteX0" fmla="*/ 0 w 23503595"/>
              <a:gd name="connsiteY0" fmla="*/ 9428439 h 9428439"/>
              <a:gd name="connsiteX1" fmla="*/ 5720019 w 23503595"/>
              <a:gd name="connsiteY1" fmla="*/ 5368029 h 9428439"/>
              <a:gd name="connsiteX2" fmla="*/ 9376968 w 23503595"/>
              <a:gd name="connsiteY2" fmla="*/ 1 h 9428439"/>
              <a:gd name="connsiteX3" fmla="*/ 13977674 w 23503595"/>
              <a:gd name="connsiteY3" fmla="*/ 4093413 h 9428439"/>
              <a:gd name="connsiteX4" fmla="*/ 23503595 w 23503595"/>
              <a:gd name="connsiteY4" fmla="*/ 9423535 h 9428439"/>
              <a:gd name="connsiteX0" fmla="*/ 0 w 23503595"/>
              <a:gd name="connsiteY0" fmla="*/ 9428439 h 9428439"/>
              <a:gd name="connsiteX1" fmla="*/ 5429943 w 23503595"/>
              <a:gd name="connsiteY1" fmla="*/ 5099093 h 9428439"/>
              <a:gd name="connsiteX2" fmla="*/ 9376968 w 23503595"/>
              <a:gd name="connsiteY2" fmla="*/ 1 h 9428439"/>
              <a:gd name="connsiteX3" fmla="*/ 13977674 w 23503595"/>
              <a:gd name="connsiteY3" fmla="*/ 4093413 h 9428439"/>
              <a:gd name="connsiteX4" fmla="*/ 23503595 w 23503595"/>
              <a:gd name="connsiteY4" fmla="*/ 9423535 h 9428439"/>
              <a:gd name="connsiteX0" fmla="*/ 0 w 23503595"/>
              <a:gd name="connsiteY0" fmla="*/ 9428439 h 9431079"/>
              <a:gd name="connsiteX1" fmla="*/ 5429943 w 23503595"/>
              <a:gd name="connsiteY1" fmla="*/ 5099093 h 9431079"/>
              <a:gd name="connsiteX2" fmla="*/ 9376968 w 23503595"/>
              <a:gd name="connsiteY2" fmla="*/ 1 h 9431079"/>
              <a:gd name="connsiteX3" fmla="*/ 13977674 w 23503595"/>
              <a:gd name="connsiteY3" fmla="*/ 4093413 h 9431079"/>
              <a:gd name="connsiteX4" fmla="*/ 23503595 w 23503595"/>
              <a:gd name="connsiteY4" fmla="*/ 9423535 h 9431079"/>
              <a:gd name="connsiteX0" fmla="*/ 0 w 23503595"/>
              <a:gd name="connsiteY0" fmla="*/ 9428439 h 9431079"/>
              <a:gd name="connsiteX1" fmla="*/ 5429943 w 23503595"/>
              <a:gd name="connsiteY1" fmla="*/ 5099093 h 9431079"/>
              <a:gd name="connsiteX2" fmla="*/ 9376968 w 23503595"/>
              <a:gd name="connsiteY2" fmla="*/ 1 h 9431079"/>
              <a:gd name="connsiteX3" fmla="*/ 13977674 w 23503595"/>
              <a:gd name="connsiteY3" fmla="*/ 4093413 h 9431079"/>
              <a:gd name="connsiteX4" fmla="*/ 23503595 w 23503595"/>
              <a:gd name="connsiteY4" fmla="*/ 9423535 h 9431079"/>
              <a:gd name="connsiteX0" fmla="*/ 0 w 23503595"/>
              <a:gd name="connsiteY0" fmla="*/ 9428439 h 9430435"/>
              <a:gd name="connsiteX1" fmla="*/ 5429943 w 23503595"/>
              <a:gd name="connsiteY1" fmla="*/ 5099093 h 9430435"/>
              <a:gd name="connsiteX2" fmla="*/ 9376968 w 23503595"/>
              <a:gd name="connsiteY2" fmla="*/ 1 h 9430435"/>
              <a:gd name="connsiteX3" fmla="*/ 13977674 w 23503595"/>
              <a:gd name="connsiteY3" fmla="*/ 4093413 h 9430435"/>
              <a:gd name="connsiteX4" fmla="*/ 23503595 w 23503595"/>
              <a:gd name="connsiteY4" fmla="*/ 9423535 h 9430435"/>
              <a:gd name="connsiteX0" fmla="*/ 0 w 23503595"/>
              <a:gd name="connsiteY0" fmla="*/ 9428439 h 9430286"/>
              <a:gd name="connsiteX1" fmla="*/ 5429943 w 23503595"/>
              <a:gd name="connsiteY1" fmla="*/ 5099093 h 9430286"/>
              <a:gd name="connsiteX2" fmla="*/ 9376968 w 23503595"/>
              <a:gd name="connsiteY2" fmla="*/ 1 h 9430286"/>
              <a:gd name="connsiteX3" fmla="*/ 13977674 w 23503595"/>
              <a:gd name="connsiteY3" fmla="*/ 4093413 h 9430286"/>
              <a:gd name="connsiteX4" fmla="*/ 23503595 w 23503595"/>
              <a:gd name="connsiteY4" fmla="*/ 9423535 h 9430286"/>
              <a:gd name="connsiteX0" fmla="*/ 0 w 23503595"/>
              <a:gd name="connsiteY0" fmla="*/ 9428439 h 9430286"/>
              <a:gd name="connsiteX1" fmla="*/ 5429943 w 23503595"/>
              <a:gd name="connsiteY1" fmla="*/ 5099093 h 9430286"/>
              <a:gd name="connsiteX2" fmla="*/ 9376968 w 23503595"/>
              <a:gd name="connsiteY2" fmla="*/ 1 h 9430286"/>
              <a:gd name="connsiteX3" fmla="*/ 13977674 w 23503595"/>
              <a:gd name="connsiteY3" fmla="*/ 4093413 h 9430286"/>
              <a:gd name="connsiteX4" fmla="*/ 23503595 w 23503595"/>
              <a:gd name="connsiteY4" fmla="*/ 9423535 h 9430286"/>
              <a:gd name="connsiteX0" fmla="*/ 0 w 23503595"/>
              <a:gd name="connsiteY0" fmla="*/ 9428439 h 9430286"/>
              <a:gd name="connsiteX1" fmla="*/ 5429943 w 23503595"/>
              <a:gd name="connsiteY1" fmla="*/ 5099093 h 9430286"/>
              <a:gd name="connsiteX2" fmla="*/ 9376968 w 23503595"/>
              <a:gd name="connsiteY2" fmla="*/ 1 h 9430286"/>
              <a:gd name="connsiteX3" fmla="*/ 13977674 w 23503595"/>
              <a:gd name="connsiteY3" fmla="*/ 4093413 h 9430286"/>
              <a:gd name="connsiteX4" fmla="*/ 23503595 w 23503595"/>
              <a:gd name="connsiteY4" fmla="*/ 9423535 h 9430286"/>
              <a:gd name="connsiteX0" fmla="*/ 0 w 23503595"/>
              <a:gd name="connsiteY0" fmla="*/ 9428439 h 9430286"/>
              <a:gd name="connsiteX1" fmla="*/ 5429943 w 23503595"/>
              <a:gd name="connsiteY1" fmla="*/ 5099093 h 9430286"/>
              <a:gd name="connsiteX2" fmla="*/ 9376968 w 23503595"/>
              <a:gd name="connsiteY2" fmla="*/ 1 h 9430286"/>
              <a:gd name="connsiteX3" fmla="*/ 13977674 w 23503595"/>
              <a:gd name="connsiteY3" fmla="*/ 4093413 h 9430286"/>
              <a:gd name="connsiteX4" fmla="*/ 23503595 w 23503595"/>
              <a:gd name="connsiteY4" fmla="*/ 9423535 h 9430286"/>
              <a:gd name="connsiteX0" fmla="*/ 0 w 23503595"/>
              <a:gd name="connsiteY0" fmla="*/ 9428439 h 9430286"/>
              <a:gd name="connsiteX1" fmla="*/ 5429943 w 23503595"/>
              <a:gd name="connsiteY1" fmla="*/ 5099093 h 9430286"/>
              <a:gd name="connsiteX2" fmla="*/ 9376968 w 23503595"/>
              <a:gd name="connsiteY2" fmla="*/ 1 h 9430286"/>
              <a:gd name="connsiteX3" fmla="*/ 13977674 w 23503595"/>
              <a:gd name="connsiteY3" fmla="*/ 4093413 h 9430286"/>
              <a:gd name="connsiteX4" fmla="*/ 23503595 w 23503595"/>
              <a:gd name="connsiteY4" fmla="*/ 9423535 h 9430286"/>
              <a:gd name="connsiteX0" fmla="*/ 0 w 23503595"/>
              <a:gd name="connsiteY0" fmla="*/ 9428439 h 9430286"/>
              <a:gd name="connsiteX1" fmla="*/ 5429943 w 23503595"/>
              <a:gd name="connsiteY1" fmla="*/ 5099093 h 9430286"/>
              <a:gd name="connsiteX2" fmla="*/ 9376968 w 23503595"/>
              <a:gd name="connsiteY2" fmla="*/ 1 h 9430286"/>
              <a:gd name="connsiteX3" fmla="*/ 13977674 w 23503595"/>
              <a:gd name="connsiteY3" fmla="*/ 4093413 h 9430286"/>
              <a:gd name="connsiteX4" fmla="*/ 23503595 w 23503595"/>
              <a:gd name="connsiteY4" fmla="*/ 9423535 h 9430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503595" h="9430286">
                <a:moveTo>
                  <a:pt x="0" y="9428439"/>
                </a:moveTo>
                <a:cubicBezTo>
                  <a:pt x="3404556" y="9515760"/>
                  <a:pt x="4474542" y="6483137"/>
                  <a:pt x="5429943" y="5099093"/>
                </a:cubicBezTo>
                <a:cubicBezTo>
                  <a:pt x="6496760" y="3367039"/>
                  <a:pt x="7430152" y="36115"/>
                  <a:pt x="9376968" y="1"/>
                </a:cubicBezTo>
                <a:cubicBezTo>
                  <a:pt x="10908177" y="3381"/>
                  <a:pt x="12291084" y="2144442"/>
                  <a:pt x="13977674" y="4093413"/>
                </a:cubicBezTo>
                <a:cubicBezTo>
                  <a:pt x="15499404" y="5909578"/>
                  <a:pt x="20512232" y="8311591"/>
                  <a:pt x="23503595" y="9423535"/>
                </a:cubicBezTo>
              </a:path>
            </a:pathLst>
          </a:custGeom>
          <a:noFill/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FE8B7C1-D3AD-41BF-BA70-C5C25EAEDAD6}"/>
              </a:ext>
            </a:extLst>
          </p:cNvPr>
          <p:cNvGrpSpPr>
            <a:grpSpLocks noChangeAspect="1"/>
          </p:cNvGrpSpPr>
          <p:nvPr/>
        </p:nvGrpSpPr>
        <p:grpSpPr>
          <a:xfrm rot="16200000">
            <a:off x="4552845" y="3306952"/>
            <a:ext cx="539496" cy="496484"/>
            <a:chOff x="2426491" y="2928210"/>
            <a:chExt cx="1066145" cy="981144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C4BD43C5-BA56-4ADE-B84F-E3B1B35D2A5B}"/>
                </a:ext>
              </a:extLst>
            </p:cNvPr>
            <p:cNvSpPr/>
            <p:nvPr/>
          </p:nvSpPr>
          <p:spPr>
            <a:xfrm>
              <a:off x="2964304" y="3378204"/>
              <a:ext cx="265176" cy="531150"/>
            </a:xfrm>
            <a:prstGeom prst="rect">
              <a:avLst/>
            </a:prstGeom>
            <a:solidFill>
              <a:schemeClr val="accent3">
                <a:lumMod val="60000"/>
                <a:lumOff val="40000"/>
                <a:alpha val="50196"/>
              </a:schemeClr>
            </a:solidFill>
            <a:ln w="9525">
              <a:solidFill>
                <a:srgbClr val="1F497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090F685-D8D8-4C83-94F6-A91FA8B51FAD}"/>
                </a:ext>
              </a:extLst>
            </p:cNvPr>
            <p:cNvSpPr/>
            <p:nvPr/>
          </p:nvSpPr>
          <p:spPr>
            <a:xfrm>
              <a:off x="3227460" y="2928210"/>
              <a:ext cx="265176" cy="981144"/>
            </a:xfrm>
            <a:prstGeom prst="rect">
              <a:avLst/>
            </a:prstGeom>
            <a:solidFill>
              <a:schemeClr val="accent2">
                <a:lumMod val="60000"/>
                <a:lumOff val="40000"/>
                <a:alpha val="50196"/>
              </a:schemeClr>
            </a:solidFill>
            <a:ln w="9525">
              <a:solidFill>
                <a:srgbClr val="1F497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5D16EF19-D663-43E0-9A01-FC45F7434B4A}"/>
                </a:ext>
              </a:extLst>
            </p:cNvPr>
            <p:cNvSpPr/>
            <p:nvPr/>
          </p:nvSpPr>
          <p:spPr>
            <a:xfrm>
              <a:off x="2426491" y="3861333"/>
              <a:ext cx="265176" cy="48021"/>
            </a:xfrm>
            <a:prstGeom prst="rect">
              <a:avLst/>
            </a:prstGeom>
            <a:solidFill>
              <a:schemeClr val="accent3">
                <a:lumMod val="40000"/>
                <a:lumOff val="60000"/>
                <a:alpha val="50196"/>
              </a:schemeClr>
            </a:solidFill>
            <a:ln w="9525">
              <a:solidFill>
                <a:srgbClr val="1F497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CD657F0C-9CF3-44CD-869F-893291FFEB0A}"/>
                </a:ext>
              </a:extLst>
            </p:cNvPr>
            <p:cNvSpPr/>
            <p:nvPr/>
          </p:nvSpPr>
          <p:spPr>
            <a:xfrm>
              <a:off x="2695804" y="3717093"/>
              <a:ext cx="265176" cy="192261"/>
            </a:xfrm>
            <a:prstGeom prst="rect">
              <a:avLst/>
            </a:prstGeom>
            <a:solidFill>
              <a:schemeClr val="accent2">
                <a:lumMod val="40000"/>
                <a:lumOff val="60000"/>
                <a:alpha val="50196"/>
              </a:schemeClr>
            </a:solidFill>
            <a:ln w="9525">
              <a:solidFill>
                <a:srgbClr val="1F497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5E340876-05FE-40A4-A7B9-D387C778B604}"/>
              </a:ext>
            </a:extLst>
          </p:cNvPr>
          <p:cNvCxnSpPr>
            <a:cxnSpLocks/>
          </p:cNvCxnSpPr>
          <p:nvPr/>
        </p:nvCxnSpPr>
        <p:spPr>
          <a:xfrm flipH="1">
            <a:off x="2424482" y="2730803"/>
            <a:ext cx="4738319" cy="0"/>
          </a:xfrm>
          <a:prstGeom prst="line">
            <a:avLst/>
          </a:prstGeom>
          <a:ln w="12700">
            <a:solidFill>
              <a:schemeClr val="accent2">
                <a:lumMod val="7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EDCA4529-7D23-4D5C-A24D-422284E34520}"/>
              </a:ext>
            </a:extLst>
          </p:cNvPr>
          <p:cNvCxnSpPr>
            <a:cxnSpLocks/>
          </p:cNvCxnSpPr>
          <p:nvPr/>
        </p:nvCxnSpPr>
        <p:spPr>
          <a:xfrm flipH="1">
            <a:off x="3874084" y="2374613"/>
            <a:ext cx="1510677" cy="0"/>
          </a:xfrm>
          <a:prstGeom prst="line">
            <a:avLst/>
          </a:prstGeom>
          <a:ln w="9525">
            <a:solidFill>
              <a:srgbClr val="7DAF64"/>
            </a:solidFill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00A4ED8-3FD0-4983-8576-EF5ABF990AF6}"/>
              </a:ext>
            </a:extLst>
          </p:cNvPr>
          <p:cNvCxnSpPr>
            <a:cxnSpLocks/>
            <a:endCxn id="80" idx="3"/>
          </p:cNvCxnSpPr>
          <p:nvPr/>
        </p:nvCxnSpPr>
        <p:spPr>
          <a:xfrm flipH="1">
            <a:off x="2937106" y="1420164"/>
            <a:ext cx="8950" cy="2633083"/>
          </a:xfrm>
          <a:prstGeom prst="line">
            <a:avLst/>
          </a:prstGeom>
          <a:ln w="254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D52F534-578E-49A1-8BCA-82ABCB330B5D}"/>
              </a:ext>
            </a:extLst>
          </p:cNvPr>
          <p:cNvCxnSpPr>
            <a:cxnSpLocks/>
            <a:stCxn id="80" idx="3"/>
          </p:cNvCxnSpPr>
          <p:nvPr/>
        </p:nvCxnSpPr>
        <p:spPr>
          <a:xfrm>
            <a:off x="2937107" y="4053246"/>
            <a:ext cx="4308757" cy="26988"/>
          </a:xfrm>
          <a:prstGeom prst="line">
            <a:avLst/>
          </a:prstGeom>
          <a:ln w="254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67903313-FC1D-457A-A91E-3B225EF41D0C}"/>
              </a:ext>
            </a:extLst>
          </p:cNvPr>
          <p:cNvSpPr txBox="1"/>
          <p:nvPr/>
        </p:nvSpPr>
        <p:spPr>
          <a:xfrm>
            <a:off x="1637197" y="2420569"/>
            <a:ext cx="453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rfu</a:t>
            </a:r>
            <a:endParaRPr lang="en-US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DB1A154B-8CE4-4CEA-AEC4-68117481A018}"/>
              </a:ext>
            </a:extLst>
          </p:cNvPr>
          <p:cNvSpPr txBox="1"/>
          <p:nvPr/>
        </p:nvSpPr>
        <p:spPr>
          <a:xfrm>
            <a:off x="2018264" y="2557315"/>
            <a:ext cx="918842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r"/>
            <a:r>
              <a:rPr lang="en-US" sz="1600" dirty="0"/>
              <a:t>DT=100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C3A0550-1831-4E31-B809-FACC16FC12D1}"/>
              </a:ext>
            </a:extLst>
          </p:cNvPr>
          <p:cNvSpPr txBox="1"/>
          <p:nvPr/>
        </p:nvSpPr>
        <p:spPr>
          <a:xfrm>
            <a:off x="2524814" y="2888979"/>
            <a:ext cx="412292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r"/>
            <a:r>
              <a:rPr lang="en-US" sz="1600" dirty="0"/>
              <a:t>60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7BF1D85A-8AF9-48C5-BAA6-B3261EA32BB2}"/>
              </a:ext>
            </a:extLst>
          </p:cNvPr>
          <p:cNvSpPr txBox="1"/>
          <p:nvPr/>
        </p:nvSpPr>
        <p:spPr>
          <a:xfrm>
            <a:off x="2524814" y="3220643"/>
            <a:ext cx="412292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r"/>
            <a:r>
              <a:rPr lang="en-US" sz="1600" dirty="0"/>
              <a:t>4	0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506A98EE-0D2F-42C0-A4D0-CDE2318A877A}"/>
              </a:ext>
            </a:extLst>
          </p:cNvPr>
          <p:cNvSpPr txBox="1"/>
          <p:nvPr/>
        </p:nvSpPr>
        <p:spPr>
          <a:xfrm>
            <a:off x="2524814" y="3552307"/>
            <a:ext cx="412292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r"/>
            <a:r>
              <a:rPr lang="en-US" sz="1600" dirty="0"/>
              <a:t>20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FC548FF4-BCAD-4B83-9B16-ACBD459AB46C}"/>
              </a:ext>
            </a:extLst>
          </p:cNvPr>
          <p:cNvSpPr txBox="1"/>
          <p:nvPr/>
        </p:nvSpPr>
        <p:spPr>
          <a:xfrm>
            <a:off x="2524814" y="3883969"/>
            <a:ext cx="412292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r"/>
            <a:r>
              <a:rPr lang="en-US" sz="1600" dirty="0"/>
              <a:t>	0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29E1ABC8-A5B2-4B30-89BB-7670159F11F3}"/>
              </a:ext>
            </a:extLst>
          </p:cNvPr>
          <p:cNvSpPr txBox="1"/>
          <p:nvPr/>
        </p:nvSpPr>
        <p:spPr>
          <a:xfrm>
            <a:off x="2411000" y="1893987"/>
            <a:ext cx="526106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r"/>
            <a:r>
              <a:rPr lang="en-US" sz="1600" dirty="0"/>
              <a:t>14	0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DF4464B7-16AE-4708-96DA-1824F1B3137E}"/>
              </a:ext>
            </a:extLst>
          </p:cNvPr>
          <p:cNvSpPr txBox="1"/>
          <p:nvPr/>
        </p:nvSpPr>
        <p:spPr>
          <a:xfrm>
            <a:off x="2411000" y="2225651"/>
            <a:ext cx="526106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r"/>
            <a:r>
              <a:rPr lang="en-US" sz="1600" dirty="0"/>
              <a:t>120</a:t>
            </a: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7D6B87B9-DF28-4852-9090-23128DE72ED5}"/>
              </a:ext>
            </a:extLst>
          </p:cNvPr>
          <p:cNvSpPr/>
          <p:nvPr/>
        </p:nvSpPr>
        <p:spPr>
          <a:xfrm>
            <a:off x="5719758" y="2373410"/>
            <a:ext cx="239697" cy="1700934"/>
          </a:xfrm>
          <a:custGeom>
            <a:avLst/>
            <a:gdLst>
              <a:gd name="connsiteX0" fmla="*/ 0 w 239697"/>
              <a:gd name="connsiteY0" fmla="*/ 1704520 h 1704520"/>
              <a:gd name="connsiteX1" fmla="*/ 97655 w 239697"/>
              <a:gd name="connsiteY1" fmla="*/ 7 h 1704520"/>
              <a:gd name="connsiteX2" fmla="*/ 239697 w 239697"/>
              <a:gd name="connsiteY2" fmla="*/ 1686764 h 1704520"/>
              <a:gd name="connsiteX0" fmla="*/ 0 w 239697"/>
              <a:gd name="connsiteY0" fmla="*/ 1704520 h 1704520"/>
              <a:gd name="connsiteX1" fmla="*/ 137099 w 239697"/>
              <a:gd name="connsiteY1" fmla="*/ 7 h 1704520"/>
              <a:gd name="connsiteX2" fmla="*/ 239697 w 239697"/>
              <a:gd name="connsiteY2" fmla="*/ 1686764 h 1704520"/>
              <a:gd name="connsiteX0" fmla="*/ 0 w 239697"/>
              <a:gd name="connsiteY0" fmla="*/ 1700935 h 1700935"/>
              <a:gd name="connsiteX1" fmla="*/ 122756 w 239697"/>
              <a:gd name="connsiteY1" fmla="*/ 8 h 1700935"/>
              <a:gd name="connsiteX2" fmla="*/ 239697 w 239697"/>
              <a:gd name="connsiteY2" fmla="*/ 1683179 h 1700935"/>
              <a:gd name="connsiteX0" fmla="*/ 0 w 239697"/>
              <a:gd name="connsiteY0" fmla="*/ 1700935 h 1700935"/>
              <a:gd name="connsiteX1" fmla="*/ 126342 w 239697"/>
              <a:gd name="connsiteY1" fmla="*/ 8 h 1700935"/>
              <a:gd name="connsiteX2" fmla="*/ 239697 w 239697"/>
              <a:gd name="connsiteY2" fmla="*/ 1683179 h 1700935"/>
              <a:gd name="connsiteX0" fmla="*/ 0 w 239697"/>
              <a:gd name="connsiteY0" fmla="*/ 1700934 h 1700934"/>
              <a:gd name="connsiteX1" fmla="*/ 126342 w 239697"/>
              <a:gd name="connsiteY1" fmla="*/ 7 h 1700934"/>
              <a:gd name="connsiteX2" fmla="*/ 239697 w 239697"/>
              <a:gd name="connsiteY2" fmla="*/ 1683178 h 1700934"/>
              <a:gd name="connsiteX0" fmla="*/ 0 w 239697"/>
              <a:gd name="connsiteY0" fmla="*/ 1700934 h 1700934"/>
              <a:gd name="connsiteX1" fmla="*/ 126342 w 239697"/>
              <a:gd name="connsiteY1" fmla="*/ 7 h 1700934"/>
              <a:gd name="connsiteX2" fmla="*/ 239697 w 239697"/>
              <a:gd name="connsiteY2" fmla="*/ 1683178 h 1700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9697" h="1700934">
                <a:moveTo>
                  <a:pt x="0" y="1700934"/>
                </a:moveTo>
                <a:cubicBezTo>
                  <a:pt x="107742" y="950561"/>
                  <a:pt x="86393" y="2966"/>
                  <a:pt x="126342" y="7"/>
                </a:cubicBezTo>
                <a:cubicBezTo>
                  <a:pt x="166292" y="-2952"/>
                  <a:pt x="131277" y="942310"/>
                  <a:pt x="239697" y="1683178"/>
                </a:cubicBezTo>
              </a:path>
            </a:pathLst>
          </a:cu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Freeform: Shape 87">
            <a:extLst>
              <a:ext uri="{FF2B5EF4-FFF2-40B4-BE49-F238E27FC236}">
                <a16:creationId xmlns:a16="http://schemas.microsoft.com/office/drawing/2014/main" id="{6AADFA94-86CA-4080-B828-520FDA650463}"/>
              </a:ext>
            </a:extLst>
          </p:cNvPr>
          <p:cNvSpPr/>
          <p:nvPr/>
        </p:nvSpPr>
        <p:spPr>
          <a:xfrm>
            <a:off x="5113487" y="3394384"/>
            <a:ext cx="239697" cy="667408"/>
          </a:xfrm>
          <a:custGeom>
            <a:avLst/>
            <a:gdLst>
              <a:gd name="connsiteX0" fmla="*/ 0 w 239697"/>
              <a:gd name="connsiteY0" fmla="*/ 1704520 h 1704520"/>
              <a:gd name="connsiteX1" fmla="*/ 97655 w 239697"/>
              <a:gd name="connsiteY1" fmla="*/ 7 h 1704520"/>
              <a:gd name="connsiteX2" fmla="*/ 239697 w 239697"/>
              <a:gd name="connsiteY2" fmla="*/ 1686764 h 1704520"/>
              <a:gd name="connsiteX0" fmla="*/ 0 w 239697"/>
              <a:gd name="connsiteY0" fmla="*/ 1704520 h 1704520"/>
              <a:gd name="connsiteX1" fmla="*/ 137099 w 239697"/>
              <a:gd name="connsiteY1" fmla="*/ 7 h 1704520"/>
              <a:gd name="connsiteX2" fmla="*/ 239697 w 239697"/>
              <a:gd name="connsiteY2" fmla="*/ 1686764 h 1704520"/>
              <a:gd name="connsiteX0" fmla="*/ 0 w 239697"/>
              <a:gd name="connsiteY0" fmla="*/ 1700935 h 1700935"/>
              <a:gd name="connsiteX1" fmla="*/ 122756 w 239697"/>
              <a:gd name="connsiteY1" fmla="*/ 8 h 1700935"/>
              <a:gd name="connsiteX2" fmla="*/ 239697 w 239697"/>
              <a:gd name="connsiteY2" fmla="*/ 1683179 h 1700935"/>
              <a:gd name="connsiteX0" fmla="*/ 0 w 239697"/>
              <a:gd name="connsiteY0" fmla="*/ 1700935 h 1700935"/>
              <a:gd name="connsiteX1" fmla="*/ 126342 w 239697"/>
              <a:gd name="connsiteY1" fmla="*/ 8 h 1700935"/>
              <a:gd name="connsiteX2" fmla="*/ 239697 w 239697"/>
              <a:gd name="connsiteY2" fmla="*/ 1683179 h 1700935"/>
              <a:gd name="connsiteX0" fmla="*/ 0 w 239697"/>
              <a:gd name="connsiteY0" fmla="*/ 1700934 h 1700934"/>
              <a:gd name="connsiteX1" fmla="*/ 126342 w 239697"/>
              <a:gd name="connsiteY1" fmla="*/ 7 h 1700934"/>
              <a:gd name="connsiteX2" fmla="*/ 239697 w 239697"/>
              <a:gd name="connsiteY2" fmla="*/ 1683178 h 1700934"/>
              <a:gd name="connsiteX0" fmla="*/ 0 w 239697"/>
              <a:gd name="connsiteY0" fmla="*/ 1700934 h 1700934"/>
              <a:gd name="connsiteX1" fmla="*/ 126342 w 239697"/>
              <a:gd name="connsiteY1" fmla="*/ 7 h 1700934"/>
              <a:gd name="connsiteX2" fmla="*/ 239697 w 239697"/>
              <a:gd name="connsiteY2" fmla="*/ 1683178 h 1700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9697" h="1700934">
                <a:moveTo>
                  <a:pt x="0" y="1700934"/>
                </a:moveTo>
                <a:cubicBezTo>
                  <a:pt x="107742" y="950561"/>
                  <a:pt x="86393" y="2966"/>
                  <a:pt x="126342" y="7"/>
                </a:cubicBezTo>
                <a:cubicBezTo>
                  <a:pt x="166292" y="-2952"/>
                  <a:pt x="131277" y="942310"/>
                  <a:pt x="239697" y="1683178"/>
                </a:cubicBezTo>
              </a:path>
            </a:pathLst>
          </a:custGeom>
          <a:noFill/>
          <a:ln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88058D6A-0EE8-49BC-8987-BB75C7A33D84}"/>
              </a:ext>
            </a:extLst>
          </p:cNvPr>
          <p:cNvSpPr/>
          <p:nvPr/>
        </p:nvSpPr>
        <p:spPr>
          <a:xfrm>
            <a:off x="5090659" y="4291482"/>
            <a:ext cx="874214" cy="162457"/>
          </a:xfrm>
          <a:custGeom>
            <a:avLst/>
            <a:gdLst>
              <a:gd name="connsiteX0" fmla="*/ 0 w 870858"/>
              <a:gd name="connsiteY0" fmla="*/ 0 h 130872"/>
              <a:gd name="connsiteX1" fmla="*/ 461555 w 870858"/>
              <a:gd name="connsiteY1" fmla="*/ 130628 h 130872"/>
              <a:gd name="connsiteX2" fmla="*/ 870858 w 870858"/>
              <a:gd name="connsiteY2" fmla="*/ 26125 h 130872"/>
              <a:gd name="connsiteX0" fmla="*/ 0 w 874078"/>
              <a:gd name="connsiteY0" fmla="*/ 6072 h 136858"/>
              <a:gd name="connsiteX1" fmla="*/ 461555 w 874078"/>
              <a:gd name="connsiteY1" fmla="*/ 136700 h 136858"/>
              <a:gd name="connsiteX2" fmla="*/ 874078 w 874078"/>
              <a:gd name="connsiteY2" fmla="*/ 0 h 136858"/>
              <a:gd name="connsiteX0" fmla="*/ 0 w 874078"/>
              <a:gd name="connsiteY0" fmla="*/ 6072 h 162067"/>
              <a:gd name="connsiteX1" fmla="*/ 461555 w 874078"/>
              <a:gd name="connsiteY1" fmla="*/ 136700 h 162067"/>
              <a:gd name="connsiteX2" fmla="*/ 874078 w 874078"/>
              <a:gd name="connsiteY2" fmla="*/ 0 h 162067"/>
              <a:gd name="connsiteX0" fmla="*/ 0 w 874078"/>
              <a:gd name="connsiteY0" fmla="*/ 6072 h 162067"/>
              <a:gd name="connsiteX1" fmla="*/ 461555 w 874078"/>
              <a:gd name="connsiteY1" fmla="*/ 136700 h 162067"/>
              <a:gd name="connsiteX2" fmla="*/ 874078 w 874078"/>
              <a:gd name="connsiteY2" fmla="*/ 0 h 162067"/>
              <a:gd name="connsiteX0" fmla="*/ 0 w 874078"/>
              <a:gd name="connsiteY0" fmla="*/ 6072 h 177538"/>
              <a:gd name="connsiteX1" fmla="*/ 455116 w 874078"/>
              <a:gd name="connsiteY1" fmla="*/ 162457 h 177538"/>
              <a:gd name="connsiteX2" fmla="*/ 874078 w 874078"/>
              <a:gd name="connsiteY2" fmla="*/ 0 h 177538"/>
              <a:gd name="connsiteX0" fmla="*/ 0 w 874078"/>
              <a:gd name="connsiteY0" fmla="*/ 6072 h 175746"/>
              <a:gd name="connsiteX1" fmla="*/ 455116 w 874078"/>
              <a:gd name="connsiteY1" fmla="*/ 162457 h 175746"/>
              <a:gd name="connsiteX2" fmla="*/ 874078 w 874078"/>
              <a:gd name="connsiteY2" fmla="*/ 0 h 175746"/>
              <a:gd name="connsiteX0" fmla="*/ 0 w 874078"/>
              <a:gd name="connsiteY0" fmla="*/ 6072 h 162457"/>
              <a:gd name="connsiteX1" fmla="*/ 455116 w 874078"/>
              <a:gd name="connsiteY1" fmla="*/ 162457 h 162457"/>
              <a:gd name="connsiteX2" fmla="*/ 874078 w 874078"/>
              <a:gd name="connsiteY2" fmla="*/ 0 h 162457"/>
              <a:gd name="connsiteX0" fmla="*/ 0 w 874078"/>
              <a:gd name="connsiteY0" fmla="*/ 6072 h 162457"/>
              <a:gd name="connsiteX1" fmla="*/ 455116 w 874078"/>
              <a:gd name="connsiteY1" fmla="*/ 162457 h 162457"/>
              <a:gd name="connsiteX2" fmla="*/ 874078 w 874078"/>
              <a:gd name="connsiteY2" fmla="*/ 0 h 162457"/>
              <a:gd name="connsiteX0" fmla="*/ 0 w 874078"/>
              <a:gd name="connsiteY0" fmla="*/ 6072 h 162457"/>
              <a:gd name="connsiteX1" fmla="*/ 455116 w 874078"/>
              <a:gd name="connsiteY1" fmla="*/ 162457 h 162457"/>
              <a:gd name="connsiteX2" fmla="*/ 874078 w 874078"/>
              <a:gd name="connsiteY2" fmla="*/ 0 h 162457"/>
              <a:gd name="connsiteX0" fmla="*/ 0 w 874078"/>
              <a:gd name="connsiteY0" fmla="*/ 6072 h 162457"/>
              <a:gd name="connsiteX1" fmla="*/ 455116 w 874078"/>
              <a:gd name="connsiteY1" fmla="*/ 162457 h 162457"/>
              <a:gd name="connsiteX2" fmla="*/ 874078 w 874078"/>
              <a:gd name="connsiteY2" fmla="*/ 0 h 162457"/>
              <a:gd name="connsiteX0" fmla="*/ 136 w 874214"/>
              <a:gd name="connsiteY0" fmla="*/ 6072 h 162457"/>
              <a:gd name="connsiteX1" fmla="*/ 455252 w 874214"/>
              <a:gd name="connsiteY1" fmla="*/ 162457 h 162457"/>
              <a:gd name="connsiteX2" fmla="*/ 874214 w 874214"/>
              <a:gd name="connsiteY2" fmla="*/ 0 h 162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74214" h="162457">
                <a:moveTo>
                  <a:pt x="136" y="6072"/>
                </a:moveTo>
                <a:cubicBezTo>
                  <a:pt x="-9083" y="262392"/>
                  <a:pt x="451777" y="337"/>
                  <a:pt x="455252" y="162457"/>
                </a:cubicBezTo>
                <a:cubicBezTo>
                  <a:pt x="445848" y="-10273"/>
                  <a:pt x="870923" y="263710"/>
                  <a:pt x="874214" y="0"/>
                </a:cubicBezTo>
              </a:path>
            </a:pathLst>
          </a:cu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FD3F6026-0916-4CBB-8832-B4A0F998DDFA}"/>
              </a:ext>
            </a:extLst>
          </p:cNvPr>
          <p:cNvSpPr txBox="1"/>
          <p:nvPr/>
        </p:nvSpPr>
        <p:spPr>
          <a:xfrm>
            <a:off x="4936150" y="4534743"/>
            <a:ext cx="11950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Suspect genotype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1CBFA3FE-4216-404A-B9D2-E0EE6F115660}"/>
              </a:ext>
            </a:extLst>
          </p:cNvPr>
          <p:cNvSpPr txBox="1"/>
          <p:nvPr/>
        </p:nvSpPr>
        <p:spPr>
          <a:xfrm>
            <a:off x="4015528" y="2677588"/>
            <a:ext cx="19147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chemeClr val="accent1">
                    <a:lumMod val="50000"/>
                  </a:schemeClr>
                </a:solidFill>
              </a:rPr>
              <a:t>Baskerville zone</a:t>
            </a:r>
            <a:endParaRPr lang="en-US" sz="14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D5C80C50-7912-40C6-9F41-A796171F0594}"/>
              </a:ext>
            </a:extLst>
          </p:cNvPr>
          <p:cNvSpPr txBox="1"/>
          <p:nvPr/>
        </p:nvSpPr>
        <p:spPr>
          <a:xfrm>
            <a:off x="5222385" y="3362530"/>
            <a:ext cx="3247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4F14AFD9-F3D3-40D1-A911-0503001C3C80}"/>
              </a:ext>
            </a:extLst>
          </p:cNvPr>
          <p:cNvSpPr txBox="1"/>
          <p:nvPr/>
        </p:nvSpPr>
        <p:spPr>
          <a:xfrm>
            <a:off x="4797041" y="1448685"/>
            <a:ext cx="20268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17B63"/>
                </a:solidFill>
              </a:rPr>
              <a:t>(Example of) </a:t>
            </a:r>
          </a:p>
          <a:p>
            <a:r>
              <a:rPr lang="en-US" b="1" dirty="0">
                <a:solidFill>
                  <a:srgbClr val="217B63"/>
                </a:solidFill>
              </a:rPr>
              <a:t>expected height</a:t>
            </a:r>
            <a:r>
              <a:rPr lang="en-US" dirty="0">
                <a:solidFill>
                  <a:srgbClr val="217B63"/>
                </a:solidFill>
              </a:rPr>
              <a:t>,</a:t>
            </a:r>
          </a:p>
          <a:p>
            <a:r>
              <a:rPr lang="en-US" dirty="0">
                <a:solidFill>
                  <a:srgbClr val="217B63"/>
                </a:solidFill>
              </a:rPr>
              <a:t>of suspect allele</a:t>
            </a:r>
          </a:p>
        </p:txBody>
      </p:sp>
      <p:sp>
        <p:nvSpPr>
          <p:cNvPr id="97" name="Freeform: Shape 96">
            <a:extLst>
              <a:ext uri="{FF2B5EF4-FFF2-40B4-BE49-F238E27FC236}">
                <a16:creationId xmlns:a16="http://schemas.microsoft.com/office/drawing/2014/main" id="{506A5D61-BA10-4034-B21D-1C03F672F36F}"/>
              </a:ext>
            </a:extLst>
          </p:cNvPr>
          <p:cNvSpPr/>
          <p:nvPr/>
        </p:nvSpPr>
        <p:spPr>
          <a:xfrm>
            <a:off x="4709028" y="1961138"/>
            <a:ext cx="140063" cy="393431"/>
          </a:xfrm>
          <a:custGeom>
            <a:avLst/>
            <a:gdLst>
              <a:gd name="connsiteX0" fmla="*/ 0 w 29980"/>
              <a:gd name="connsiteY0" fmla="*/ 0 h 397239"/>
              <a:gd name="connsiteX1" fmla="*/ 29980 w 29980"/>
              <a:gd name="connsiteY1" fmla="*/ 397239 h 397239"/>
              <a:gd name="connsiteX0" fmla="*/ 0 w 29980"/>
              <a:gd name="connsiteY0" fmla="*/ 0 h 419724"/>
              <a:gd name="connsiteX1" fmla="*/ 29980 w 29980"/>
              <a:gd name="connsiteY1" fmla="*/ 419724 h 419724"/>
              <a:gd name="connsiteX0" fmla="*/ 100217 w 130197"/>
              <a:gd name="connsiteY0" fmla="*/ 0 h 419724"/>
              <a:gd name="connsiteX1" fmla="*/ 130197 w 130197"/>
              <a:gd name="connsiteY1" fmla="*/ 419724 h 419724"/>
              <a:gd name="connsiteX0" fmla="*/ 164074 w 194054"/>
              <a:gd name="connsiteY0" fmla="*/ 0 h 419724"/>
              <a:gd name="connsiteX1" fmla="*/ 194054 w 194054"/>
              <a:gd name="connsiteY1" fmla="*/ 419724 h 419724"/>
              <a:gd name="connsiteX0" fmla="*/ 186519 w 186519"/>
              <a:gd name="connsiteY0" fmla="*/ 0 h 408038"/>
              <a:gd name="connsiteX1" fmla="*/ 175599 w 186519"/>
              <a:gd name="connsiteY1" fmla="*/ 408038 h 408038"/>
              <a:gd name="connsiteX0" fmla="*/ 170725 w 170725"/>
              <a:gd name="connsiteY0" fmla="*/ 0 h 408038"/>
              <a:gd name="connsiteX1" fmla="*/ 159805 w 170725"/>
              <a:gd name="connsiteY1" fmla="*/ 408038 h 408038"/>
              <a:gd name="connsiteX0" fmla="*/ 260871 w 260871"/>
              <a:gd name="connsiteY0" fmla="*/ 0 h 393431"/>
              <a:gd name="connsiteX1" fmla="*/ 121409 w 260871"/>
              <a:gd name="connsiteY1" fmla="*/ 393431 h 393431"/>
              <a:gd name="connsiteX0" fmla="*/ 142273 w 142273"/>
              <a:gd name="connsiteY0" fmla="*/ 0 h 393431"/>
              <a:gd name="connsiteX1" fmla="*/ 2811 w 142273"/>
              <a:gd name="connsiteY1" fmla="*/ 393431 h 393431"/>
              <a:gd name="connsiteX0" fmla="*/ 150247 w 150247"/>
              <a:gd name="connsiteY0" fmla="*/ 0 h 393431"/>
              <a:gd name="connsiteX1" fmla="*/ 10785 w 150247"/>
              <a:gd name="connsiteY1" fmla="*/ 393431 h 393431"/>
              <a:gd name="connsiteX0" fmla="*/ 140063 w 140063"/>
              <a:gd name="connsiteY0" fmla="*/ 0 h 393431"/>
              <a:gd name="connsiteX1" fmla="*/ 601 w 140063"/>
              <a:gd name="connsiteY1" fmla="*/ 393431 h 393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0063" h="393431">
                <a:moveTo>
                  <a:pt x="140063" y="0"/>
                </a:moveTo>
                <a:cubicBezTo>
                  <a:pt x="68256" y="21399"/>
                  <a:pt x="-7524" y="-639"/>
                  <a:pt x="601" y="393431"/>
                </a:cubicBezTo>
              </a:path>
            </a:pathLst>
          </a:custGeom>
          <a:noFill/>
          <a:ln>
            <a:solidFill>
              <a:srgbClr val="217B63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7AB48832-EBA2-48DC-A5BA-07A77641B543}"/>
              </a:ext>
            </a:extLst>
          </p:cNvPr>
          <p:cNvSpPr txBox="1"/>
          <p:nvPr/>
        </p:nvSpPr>
        <p:spPr>
          <a:xfrm>
            <a:off x="7182699" y="1743315"/>
            <a:ext cx="3274287" cy="1631216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Eliminating a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Baskerville zone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possible allele heights reduces likelihoods</a:t>
            </a:r>
          </a:p>
          <a:p>
            <a:pPr marL="342900" indent="-342900">
              <a:buAutoNum type="arabicParenR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 dropout occurred, and</a:t>
            </a:r>
          </a:p>
          <a:p>
            <a:pPr marL="342900" indent="-342900">
              <a:buAutoNum type="arabicParenR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 suspect contributed.</a:t>
            </a:r>
          </a:p>
        </p:txBody>
      </p: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0C6EA17C-37B1-42A7-BD6D-7D37C3037921}"/>
              </a:ext>
            </a:extLst>
          </p:cNvPr>
          <p:cNvCxnSpPr>
            <a:cxnSpLocks/>
          </p:cNvCxnSpPr>
          <p:nvPr/>
        </p:nvCxnSpPr>
        <p:spPr>
          <a:xfrm flipH="1">
            <a:off x="4936150" y="2374900"/>
            <a:ext cx="507600" cy="0"/>
          </a:xfrm>
          <a:prstGeom prst="line">
            <a:avLst/>
          </a:prstGeom>
          <a:ln w="28575">
            <a:solidFill>
              <a:srgbClr val="7DAF64"/>
            </a:solidFill>
            <a:headEnd type="diamond" w="lg" len="lg"/>
            <a:tailEnd type="diamond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005C115-DA70-409E-A93D-3D182AF6C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80D58B-7A6A-4A81-AE3A-0554AE5C76E2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2762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FB2E703-D097-91A3-D35A-50F39590FF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400" y="2819622"/>
            <a:ext cx="2971466" cy="1980977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8F760864-821A-3CC7-2307-13321E593F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Probabilistic mixture software is biased against the innocent.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35A237A-BD56-D9AA-834D-F46161CF75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presentation exposes a bias in the evaluation of DNA evidence to which (nearly?) all mixture software is susceptible. </a:t>
            </a:r>
          </a:p>
          <a:p>
            <a:r>
              <a:rPr lang="en-US" dirty="0"/>
              <a:t>Situations in which the bias would                                   manufacture a case against an innocent                               suspect are probably not rare. </a:t>
            </a:r>
          </a:p>
          <a:p>
            <a:r>
              <a:rPr lang="en-US" dirty="0"/>
              <a:t>A current criminal case is an example.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16F5A74-4E9A-E3C0-D665-55BD97179D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80D58B-7A6A-4A81-AE3A-0554AE5C76E2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8054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AE26C0-973A-4D18-B657-3EB83C9682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104820"/>
            <a:ext cx="8229600" cy="806669"/>
          </a:xfrm>
        </p:spPr>
        <p:txBody>
          <a:bodyPr/>
          <a:lstStyle/>
          <a:p>
            <a:r>
              <a:rPr lang="en-US" dirty="0"/>
              <a:t>Baskerville patterns – happy &amp; sad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48CBEE4-DD9D-442E-ADEF-4C72056AD0E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7" t="4005" r="39189" b="71111"/>
          <a:stretch/>
        </p:blipFill>
        <p:spPr>
          <a:xfrm>
            <a:off x="1664373" y="1068059"/>
            <a:ext cx="5424617" cy="170656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F901C77-E716-4B39-8F8D-F2ADCADEBD64}"/>
              </a:ext>
            </a:extLst>
          </p:cNvPr>
          <p:cNvSpPr txBox="1"/>
          <p:nvPr/>
        </p:nvSpPr>
        <p:spPr>
          <a:xfrm>
            <a:off x="8855102" y="785379"/>
            <a:ext cx="1527282" cy="400110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concocted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9CD9EAE-E6FC-40E1-B380-FD11CB93C254}"/>
              </a:ext>
            </a:extLst>
          </p:cNvPr>
          <p:cNvSpPr txBox="1"/>
          <p:nvPr/>
        </p:nvSpPr>
        <p:spPr>
          <a:xfrm>
            <a:off x="7226502" y="1344337"/>
            <a:ext cx="31289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At protocol DT of 100rfu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50% of S4 genotype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Can go either way.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62AC01-4285-4D9E-8BFA-A04259E378B8}"/>
              </a:ext>
            </a:extLst>
          </p:cNvPr>
          <p:cNvSpPr txBox="1"/>
          <p:nvPr/>
        </p:nvSpPr>
        <p:spPr>
          <a:xfrm>
            <a:off x="10055157" y="2417942"/>
            <a:ext cx="599873" cy="215444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US" sz="800" dirty="0">
                <a:solidFill>
                  <a:schemeClr val="accent1">
                    <a:lumMod val="75000"/>
                  </a:schemeClr>
                </a:solidFill>
              </a:rPr>
              <a:t>262R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488C09D-29BE-4B92-A6B7-F3920128CB60}"/>
              </a:ext>
            </a:extLst>
          </p:cNvPr>
          <p:cNvSpPr txBox="1"/>
          <p:nvPr/>
        </p:nvSpPr>
        <p:spPr>
          <a:xfrm>
            <a:off x="1828800" y="2998114"/>
            <a:ext cx="1768454" cy="430887"/>
          </a:xfrm>
          <a:prstGeom prst="rect">
            <a:avLst/>
          </a:prstGeom>
          <a:solidFill>
            <a:srgbClr val="D1E8A2"/>
          </a:solidFill>
          <a:ln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S4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</a:rPr>
              <a:t> genotype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2B4993DD-C31E-4F6E-93E2-E12DFF1B95CE}"/>
              </a:ext>
            </a:extLst>
          </p:cNvPr>
          <p:cNvSpPr/>
          <p:nvPr/>
        </p:nvSpPr>
        <p:spPr>
          <a:xfrm>
            <a:off x="1863090" y="3652492"/>
            <a:ext cx="1021080" cy="133098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E78117A-E53F-4196-BDEF-F5188C0B34DF}"/>
              </a:ext>
            </a:extLst>
          </p:cNvPr>
          <p:cNvSpPr txBox="1"/>
          <p:nvPr/>
        </p:nvSpPr>
        <p:spPr>
          <a:xfrm>
            <a:off x="2972398" y="3836671"/>
            <a:ext cx="39237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Dropout (assuming 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S4 </a:t>
            </a:r>
            <a:r>
              <a:rPr lang="en-US" sz="2400" dirty="0"/>
              <a:t>contributed)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A468E364-EF8F-4DC2-9FA3-310DCADB6980}"/>
              </a:ext>
            </a:extLst>
          </p:cNvPr>
          <p:cNvSpPr/>
          <p:nvPr/>
        </p:nvSpPr>
        <p:spPr>
          <a:xfrm>
            <a:off x="6758940" y="3280410"/>
            <a:ext cx="617220" cy="1691640"/>
          </a:xfrm>
          <a:custGeom>
            <a:avLst/>
            <a:gdLst>
              <a:gd name="connsiteX0" fmla="*/ 0 w 617835"/>
              <a:gd name="connsiteY0" fmla="*/ 0 h 1691640"/>
              <a:gd name="connsiteX1" fmla="*/ 617220 w 617835"/>
              <a:gd name="connsiteY1" fmla="*/ 845820 h 1691640"/>
              <a:gd name="connsiteX2" fmla="*/ 91440 w 617835"/>
              <a:gd name="connsiteY2" fmla="*/ 1691640 h 1691640"/>
              <a:gd name="connsiteX0" fmla="*/ 0 w 617835"/>
              <a:gd name="connsiteY0" fmla="*/ 0 h 1691640"/>
              <a:gd name="connsiteX1" fmla="*/ 617220 w 617835"/>
              <a:gd name="connsiteY1" fmla="*/ 845820 h 1691640"/>
              <a:gd name="connsiteX2" fmla="*/ 91440 w 617835"/>
              <a:gd name="connsiteY2" fmla="*/ 1691640 h 1691640"/>
              <a:gd name="connsiteX0" fmla="*/ 0 w 617220"/>
              <a:gd name="connsiteY0" fmla="*/ 0 h 1691640"/>
              <a:gd name="connsiteX1" fmla="*/ 617220 w 617220"/>
              <a:gd name="connsiteY1" fmla="*/ 845820 h 1691640"/>
              <a:gd name="connsiteX2" fmla="*/ 91440 w 617220"/>
              <a:gd name="connsiteY2" fmla="*/ 1691640 h 1691640"/>
              <a:gd name="connsiteX0" fmla="*/ 0 w 617220"/>
              <a:gd name="connsiteY0" fmla="*/ 0 h 1691640"/>
              <a:gd name="connsiteX1" fmla="*/ 617220 w 617220"/>
              <a:gd name="connsiteY1" fmla="*/ 845820 h 1691640"/>
              <a:gd name="connsiteX2" fmla="*/ 91440 w 617220"/>
              <a:gd name="connsiteY2" fmla="*/ 1691640 h 1691640"/>
              <a:gd name="connsiteX0" fmla="*/ 0 w 617220"/>
              <a:gd name="connsiteY0" fmla="*/ 0 h 1691640"/>
              <a:gd name="connsiteX1" fmla="*/ 617220 w 617220"/>
              <a:gd name="connsiteY1" fmla="*/ 845820 h 1691640"/>
              <a:gd name="connsiteX2" fmla="*/ 91440 w 617220"/>
              <a:gd name="connsiteY2" fmla="*/ 1691640 h 1691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17220" h="1691640">
                <a:moveTo>
                  <a:pt x="0" y="0"/>
                </a:moveTo>
                <a:cubicBezTo>
                  <a:pt x="323850" y="407670"/>
                  <a:pt x="247650" y="358140"/>
                  <a:pt x="617220" y="845820"/>
                </a:cubicBezTo>
                <a:cubicBezTo>
                  <a:pt x="266700" y="1447800"/>
                  <a:pt x="361950" y="1306830"/>
                  <a:pt x="91440" y="169164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BB39C92-8070-4C11-8A7A-8D2CE30A093D}"/>
              </a:ext>
            </a:extLst>
          </p:cNvPr>
          <p:cNvSpPr txBox="1"/>
          <p:nvPr/>
        </p:nvSpPr>
        <p:spPr>
          <a:xfrm>
            <a:off x="7368540" y="3790056"/>
            <a:ext cx="20078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Legend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184C3B-1684-45B9-96AC-D106C4DF06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E9C324-14BE-46B1-8C6B-E31F1717A3B7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2320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AE26C0-973A-4D18-B657-3EB83C9682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104820"/>
            <a:ext cx="8229600" cy="806669"/>
          </a:xfrm>
        </p:spPr>
        <p:txBody>
          <a:bodyPr/>
          <a:lstStyle/>
          <a:p>
            <a:r>
              <a:rPr lang="en-US" dirty="0"/>
              <a:t>Baskerville patterns – happy &amp; sad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48CBEE4-DD9D-442E-ADEF-4C72056AD0E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7" t="4005" r="39189" b="71111"/>
          <a:stretch/>
        </p:blipFill>
        <p:spPr>
          <a:xfrm>
            <a:off x="1664373" y="1068059"/>
            <a:ext cx="5424617" cy="170656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FA99262-3B90-4080-976E-C6EFD458B6B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7" t="5115" r="39189" b="72223"/>
          <a:stretch/>
        </p:blipFill>
        <p:spPr>
          <a:xfrm>
            <a:off x="1664373" y="2958338"/>
            <a:ext cx="5424617" cy="155416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F901C77-E716-4B39-8F8D-F2ADCADEBD64}"/>
              </a:ext>
            </a:extLst>
          </p:cNvPr>
          <p:cNvSpPr txBox="1"/>
          <p:nvPr/>
        </p:nvSpPr>
        <p:spPr>
          <a:xfrm>
            <a:off x="8855102" y="785379"/>
            <a:ext cx="1527282" cy="400110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concocted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9CD9EAE-E6FC-40E1-B380-FD11CB93C254}"/>
              </a:ext>
            </a:extLst>
          </p:cNvPr>
          <p:cNvSpPr txBox="1"/>
          <p:nvPr/>
        </p:nvSpPr>
        <p:spPr>
          <a:xfrm>
            <a:off x="7226502" y="1344337"/>
            <a:ext cx="31289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At protocol DT of 100rfu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50% of S4 genotype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Can go either way.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E568D40-D2B5-47E2-8A4E-923531E900C0}"/>
              </a:ext>
            </a:extLst>
          </p:cNvPr>
          <p:cNvSpPr txBox="1"/>
          <p:nvPr/>
        </p:nvSpPr>
        <p:spPr>
          <a:xfrm>
            <a:off x="7226502" y="3159427"/>
            <a:ext cx="31289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Baskerville zone 100(20)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100% of S4 genotype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Bad omen for S4.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62AC01-4285-4D9E-8BFA-A04259E378B8}"/>
              </a:ext>
            </a:extLst>
          </p:cNvPr>
          <p:cNvSpPr txBox="1"/>
          <p:nvPr/>
        </p:nvSpPr>
        <p:spPr>
          <a:xfrm>
            <a:off x="10055157" y="2417942"/>
            <a:ext cx="599873" cy="215444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US" sz="800" dirty="0">
                <a:solidFill>
                  <a:schemeClr val="accent1">
                    <a:lumMod val="75000"/>
                  </a:schemeClr>
                </a:solidFill>
              </a:rPr>
              <a:t>262R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B068A78-A308-43E1-8A16-24A7E2D7B4AD}"/>
              </a:ext>
            </a:extLst>
          </p:cNvPr>
          <p:cNvSpPr txBox="1"/>
          <p:nvPr/>
        </p:nvSpPr>
        <p:spPr>
          <a:xfrm>
            <a:off x="10055156" y="3742186"/>
            <a:ext cx="599873" cy="215444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US" sz="800" dirty="0">
                <a:solidFill>
                  <a:schemeClr val="accent1">
                    <a:lumMod val="75000"/>
                  </a:schemeClr>
                </a:solidFill>
              </a:rPr>
              <a:t>262R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EBAC70C-86E4-44BE-9B19-B0A01BFE51F8}"/>
              </a:ext>
            </a:extLst>
          </p:cNvPr>
          <p:cNvSpPr txBox="1"/>
          <p:nvPr/>
        </p:nvSpPr>
        <p:spPr>
          <a:xfrm>
            <a:off x="8918327" y="6056023"/>
            <a:ext cx="1724526" cy="215444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pt-BR" sz="800" dirty="0">
                <a:solidFill>
                  <a:schemeClr val="accent1">
                    <a:lumMod val="75000"/>
                  </a:schemeClr>
                </a:solidFill>
              </a:rPr>
              <a:t>262R0 100(20) 13.450h</a:t>
            </a:r>
            <a:endParaRPr lang="en-US" sz="8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3C06924F-2660-4AC5-B7AE-F24FEEB9312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2" t="5379" r="39219" b="72268"/>
          <a:stretch/>
        </p:blipFill>
        <p:spPr>
          <a:xfrm>
            <a:off x="1645901" y="4696217"/>
            <a:ext cx="5441443" cy="153298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85829EA3-8871-441C-94C3-97A1289483FD}"/>
              </a:ext>
            </a:extLst>
          </p:cNvPr>
          <p:cNvSpPr txBox="1"/>
          <p:nvPr/>
        </p:nvSpPr>
        <p:spPr>
          <a:xfrm>
            <a:off x="7226502" y="4882115"/>
            <a:ext cx="31289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Baskerville zone 100(20)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50% of S4 missing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Lucky dog S4.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84ACC7F-D30F-45E1-83F4-2C9C978C6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E9C324-14BE-46B1-8C6B-E31F1717A3B7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6728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AE26C0-973A-4D18-B657-3EB83C9682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74639"/>
            <a:ext cx="8229600" cy="729409"/>
          </a:xfrm>
        </p:spPr>
        <p:txBody>
          <a:bodyPr/>
          <a:lstStyle/>
          <a:p>
            <a:r>
              <a:rPr lang="en-US" b="1" dirty="0"/>
              <a:t>B </a:t>
            </a:r>
            <a:r>
              <a:rPr lang="en-US" dirty="0"/>
              <a:t>contributed or not?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81EB5A9-127A-4154-BD20-20CAB8460FB5}"/>
              </a:ext>
            </a:extLst>
          </p:cNvPr>
          <p:cNvSpPr txBox="1"/>
          <p:nvPr/>
        </p:nvSpPr>
        <p:spPr>
          <a:xfrm>
            <a:off x="8414267" y="2532525"/>
            <a:ext cx="23133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" dirty="0"/>
              <a:t>1801662 A2 Z8 DT125 B () LRs 2022-2-21 16.661h(epg).gif</a:t>
            </a:r>
            <a:endParaRPr lang="en-US" sz="1000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DFD748B-DAA9-40DE-8C3B-3220CEEA3E3C}"/>
              </a:ext>
            </a:extLst>
          </p:cNvPr>
          <p:cNvGrpSpPr/>
          <p:nvPr/>
        </p:nvGrpSpPr>
        <p:grpSpPr>
          <a:xfrm>
            <a:off x="1532965" y="1025337"/>
            <a:ext cx="9138371" cy="1539688"/>
            <a:chOff x="-1" y="1482538"/>
            <a:chExt cx="9138371" cy="1539688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A7DA969-F297-418E-BC44-E6B6112E5B9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55" t="27494" r="86999" b="50055"/>
            <a:stretch/>
          </p:blipFill>
          <p:spPr>
            <a:xfrm>
              <a:off x="8091768" y="1482538"/>
              <a:ext cx="1046602" cy="1539688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A34726A2-E407-49F9-A22F-0C3F4105BA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13" t="5156" r="9594" b="72393"/>
            <a:stretch/>
          </p:blipFill>
          <p:spPr>
            <a:xfrm>
              <a:off x="-1" y="1482538"/>
              <a:ext cx="8091769" cy="1539688"/>
            </a:xfrm>
            <a:prstGeom prst="rect">
              <a:avLst/>
            </a:prstGeom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5252F5D1-6C45-44B0-836E-178933EECE6C}"/>
              </a:ext>
            </a:extLst>
          </p:cNvPr>
          <p:cNvSpPr txBox="1"/>
          <p:nvPr/>
        </p:nvSpPr>
        <p:spPr>
          <a:xfrm>
            <a:off x="1755797" y="3138668"/>
            <a:ext cx="1379445" cy="369332"/>
          </a:xfrm>
          <a:prstGeom prst="rect">
            <a:avLst/>
          </a:prstGeom>
          <a:solidFill>
            <a:srgbClr val="D1E8A2"/>
          </a:solidFill>
          <a:ln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genotype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0D439E4-BAE0-4953-9F72-17F162AF32F7}"/>
              </a:ext>
            </a:extLst>
          </p:cNvPr>
          <p:cNvSpPr/>
          <p:nvPr/>
        </p:nvSpPr>
        <p:spPr>
          <a:xfrm>
            <a:off x="1755769" y="2746678"/>
            <a:ext cx="215152" cy="28351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085B2A1-F60F-485D-B07D-26D8CDE1C654}"/>
              </a:ext>
            </a:extLst>
          </p:cNvPr>
          <p:cNvSpPr txBox="1"/>
          <p:nvPr/>
        </p:nvSpPr>
        <p:spPr>
          <a:xfrm>
            <a:off x="1915165" y="2719156"/>
            <a:ext cx="14822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Dropout (if 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</a:t>
            </a:r>
            <a:endParaRPr lang="en-US" sz="16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DBF9B3D-2533-4C04-95FC-9940AFBFB9DF}"/>
              </a:ext>
            </a:extLst>
          </p:cNvPr>
          <p:cNvSpPr txBox="1"/>
          <p:nvPr/>
        </p:nvSpPr>
        <p:spPr>
          <a:xfrm>
            <a:off x="2913313" y="1364931"/>
            <a:ext cx="3021107" cy="33855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Detection Threshold = 125rfu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F43A213-27B5-4777-BB79-AF0FA16BD153}"/>
              </a:ext>
            </a:extLst>
          </p:cNvPr>
          <p:cNvGrpSpPr/>
          <p:nvPr/>
        </p:nvGrpSpPr>
        <p:grpSpPr>
          <a:xfrm>
            <a:off x="1584426" y="4034031"/>
            <a:ext cx="9085254" cy="2256875"/>
            <a:chOff x="60426" y="4034030"/>
            <a:chExt cx="9085254" cy="225687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B79E100-6605-44D2-AC88-51EE4D1E906B}"/>
                </a:ext>
              </a:extLst>
            </p:cNvPr>
            <p:cNvSpPr txBox="1"/>
            <p:nvPr/>
          </p:nvSpPr>
          <p:spPr>
            <a:xfrm>
              <a:off x="7239331" y="5890795"/>
              <a:ext cx="190634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000" dirty="0"/>
                <a:t>1801662 A2 Z8 DT5 B () LRs 2022-2-21 16.668h(epg).gif</a:t>
              </a: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F1289E19-891D-456F-AABD-6730A010311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82" t="4005" r="7354" b="72651"/>
            <a:stretch/>
          </p:blipFill>
          <p:spPr>
            <a:xfrm>
              <a:off x="60426" y="4034030"/>
              <a:ext cx="8014382" cy="1600981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00E73202-32EB-417A-95C8-0C60478E90B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71" t="27002" r="86696" b="50000"/>
            <a:stretch/>
          </p:blipFill>
          <p:spPr>
            <a:xfrm>
              <a:off x="8086367" y="4080524"/>
              <a:ext cx="1057633" cy="1577181"/>
            </a:xfrm>
            <a:prstGeom prst="rect">
              <a:avLst/>
            </a:prstGeom>
          </p:spPr>
        </p:pic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FD835B29-04D5-4ECE-90C4-9E7A6E1784A5}"/>
              </a:ext>
            </a:extLst>
          </p:cNvPr>
          <p:cNvSpPr txBox="1"/>
          <p:nvPr/>
        </p:nvSpPr>
        <p:spPr>
          <a:xfrm>
            <a:off x="2936487" y="4293998"/>
            <a:ext cx="3021107" cy="33855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Detection Threshold = 5rfu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726998A-DB20-4DC5-AABD-744B13382563}"/>
              </a:ext>
            </a:extLst>
          </p:cNvPr>
          <p:cNvSpPr txBox="1"/>
          <p:nvPr/>
        </p:nvSpPr>
        <p:spPr>
          <a:xfrm>
            <a:off x="6009633" y="2621304"/>
            <a:ext cx="3021107" cy="338554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600" dirty="0">
                <a:ln>
                  <a:solidFill>
                    <a:schemeClr val="bg1"/>
                  </a:solidFill>
                </a:ln>
                <a:noFill/>
              </a:rPr>
              <a:t>LR=32 – inculpatory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7325F0F-1300-4892-B4CA-22E733F7F21A}"/>
              </a:ext>
            </a:extLst>
          </p:cNvPr>
          <p:cNvSpPr txBox="1"/>
          <p:nvPr/>
        </p:nvSpPr>
        <p:spPr>
          <a:xfrm>
            <a:off x="6018381" y="3639197"/>
            <a:ext cx="3021107" cy="338554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noFill/>
              </a:rPr>
              <a:t>LR=1/6– exculpatory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8F01018-AFCA-4A9E-BC36-3322911D47AB}"/>
              </a:ext>
            </a:extLst>
          </p:cNvPr>
          <p:cNvSpPr txBox="1"/>
          <p:nvPr/>
        </p:nvSpPr>
        <p:spPr>
          <a:xfrm>
            <a:off x="8426604" y="3145396"/>
            <a:ext cx="2358484" cy="400110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Sonoma trial 2020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B93C24-B29D-4AF6-8729-C8FADF9EA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E9C324-14BE-46B1-8C6B-E31F1717A3B7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916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585070"/>
          </a:xfrm>
        </p:spPr>
        <p:txBody>
          <a:bodyPr/>
          <a:lstStyle/>
          <a:p>
            <a:r>
              <a:rPr lang="en-US" dirty="0"/>
              <a:t>Diagnosis (&amp; fixing)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911353"/>
            <a:ext cx="8229600" cy="4830763"/>
          </a:xfrm>
        </p:spPr>
        <p:txBody>
          <a:bodyPr>
            <a:normAutofit/>
          </a:bodyPr>
          <a:lstStyle/>
          <a:p>
            <a:pPr>
              <a:spcBef>
                <a:spcPts val="400"/>
              </a:spcBef>
            </a:pPr>
            <a:r>
              <a:rPr lang="en-US" sz="2400" dirty="0"/>
              <a:t>Evidence under the hood (below detection threshold)</a:t>
            </a:r>
          </a:p>
          <a:p>
            <a:pPr lvl="1">
              <a:spcBef>
                <a:spcPts val="400"/>
              </a:spcBef>
            </a:pPr>
            <a:r>
              <a:rPr lang="en-US" sz="2400" dirty="0"/>
              <a:t>Supports dropout (i.e. prosecution) when: </a:t>
            </a:r>
          </a:p>
          <a:p>
            <a:pPr lvl="2">
              <a:spcBef>
                <a:spcPts val="400"/>
              </a:spcBef>
            </a:pPr>
            <a:r>
              <a:rPr lang="en-US" sz="2000" dirty="0"/>
              <a:t>Fits suspect genotype</a:t>
            </a:r>
          </a:p>
          <a:p>
            <a:pPr lvl="2">
              <a:spcBef>
                <a:spcPts val="400"/>
              </a:spcBef>
            </a:pPr>
            <a:r>
              <a:rPr lang="en-US" sz="2000" dirty="0"/>
              <a:t>Tall and good-looking</a:t>
            </a:r>
          </a:p>
          <a:p>
            <a:pPr lvl="1">
              <a:spcBef>
                <a:spcPts val="400"/>
              </a:spcBef>
            </a:pPr>
            <a:r>
              <a:rPr lang="en-US" sz="2400" dirty="0"/>
              <a:t>Exculpatory when:</a:t>
            </a:r>
          </a:p>
          <a:p>
            <a:pPr lvl="2">
              <a:spcBef>
                <a:spcPts val="400"/>
              </a:spcBef>
            </a:pPr>
            <a:r>
              <a:rPr lang="en-US" sz="2000" dirty="0"/>
              <a:t>No spike at suspect allele position</a:t>
            </a:r>
          </a:p>
          <a:p>
            <a:pPr lvl="2">
              <a:spcBef>
                <a:spcPts val="400"/>
              </a:spcBef>
            </a:pPr>
            <a:r>
              <a:rPr lang="en-US" sz="2000" dirty="0"/>
              <a:t>Very low (=faint) spike</a:t>
            </a:r>
          </a:p>
          <a:p>
            <a:pPr lvl="2">
              <a:spcBef>
                <a:spcPts val="400"/>
              </a:spcBef>
            </a:pPr>
            <a:r>
              <a:rPr lang="en-US" sz="2000" dirty="0"/>
              <a:t>Short and/or ugly</a:t>
            </a:r>
          </a:p>
          <a:p>
            <a:pPr>
              <a:spcBef>
                <a:spcPts val="400"/>
              </a:spcBef>
            </a:pPr>
            <a:r>
              <a:rPr lang="en-US" sz="2400" dirty="0"/>
              <a:t>Correcting the LR computation to account for Baskerville adjustment may be complicated.</a:t>
            </a:r>
            <a:endParaRPr lang="en-US" sz="2000" dirty="0"/>
          </a:p>
          <a:p>
            <a:pPr lvl="1">
              <a:spcBef>
                <a:spcPts val="400"/>
              </a:spcBef>
            </a:pPr>
            <a:r>
              <a:rPr lang="en-US" sz="2000" dirty="0"/>
              <a:t>But a revised LR upper limit is not hard.</a:t>
            </a:r>
            <a:endParaRPr lang="en-US" sz="1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94E0E88-EC48-4DE4-9F3C-A497C7FAACC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53" t="15862" r="39799" b="73199"/>
          <a:stretch/>
        </p:blipFill>
        <p:spPr>
          <a:xfrm>
            <a:off x="7954412" y="1313335"/>
            <a:ext cx="866084" cy="156190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D2FE348-5618-4574-846F-9AAE7F089F2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42" t="15466" r="58278" b="73187"/>
          <a:stretch/>
        </p:blipFill>
        <p:spPr>
          <a:xfrm>
            <a:off x="6766071" y="2472617"/>
            <a:ext cx="335769" cy="1151967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B318F73C-444F-471D-9D9E-56C9978804CB}"/>
              </a:ext>
            </a:extLst>
          </p:cNvPr>
          <p:cNvGrpSpPr/>
          <p:nvPr/>
        </p:nvGrpSpPr>
        <p:grpSpPr>
          <a:xfrm>
            <a:off x="7570815" y="2696894"/>
            <a:ext cx="335769" cy="1151967"/>
            <a:chOff x="5611206" y="2750749"/>
            <a:chExt cx="335769" cy="1151967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4DF2A7C6-D1A2-47DC-9EC7-A485A346B28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242" t="15466" r="58278" b="73187"/>
            <a:stretch/>
          </p:blipFill>
          <p:spPr>
            <a:xfrm>
              <a:off x="5611206" y="2750749"/>
              <a:ext cx="335769" cy="1151967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B4AB60C8-BF26-4C72-914B-027E6ADA9B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543" t="18369" r="42658" b="80030"/>
            <a:stretch/>
          </p:blipFill>
          <p:spPr>
            <a:xfrm>
              <a:off x="5699286" y="3429000"/>
              <a:ext cx="152063" cy="228600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988427B-BC14-4479-9E7D-3F0DE27FD70E}"/>
              </a:ext>
            </a:extLst>
          </p:cNvPr>
          <p:cNvGrpSpPr/>
          <p:nvPr/>
        </p:nvGrpSpPr>
        <p:grpSpPr>
          <a:xfrm>
            <a:off x="8375559" y="2921172"/>
            <a:ext cx="335769" cy="1151967"/>
            <a:chOff x="6042415" y="3007902"/>
            <a:chExt cx="335769" cy="1151967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4BED1D2-A6B0-455D-BE1F-5E71917187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242" t="15466" r="58278" b="73187"/>
            <a:stretch/>
          </p:blipFill>
          <p:spPr>
            <a:xfrm>
              <a:off x="6042415" y="3007902"/>
              <a:ext cx="335769" cy="1151967"/>
            </a:xfrm>
            <a:prstGeom prst="rect">
              <a:avLst/>
            </a:prstGeom>
          </p:spPr>
        </p:pic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DD10097A-26DE-4CCB-906D-23F4ED2EB446}"/>
                </a:ext>
              </a:extLst>
            </p:cNvPr>
            <p:cNvSpPr/>
            <p:nvPr/>
          </p:nvSpPr>
          <p:spPr>
            <a:xfrm>
              <a:off x="6125671" y="3654560"/>
              <a:ext cx="141610" cy="290575"/>
            </a:xfrm>
            <a:custGeom>
              <a:avLst/>
              <a:gdLst>
                <a:gd name="connsiteX0" fmla="*/ 0 w 141610"/>
                <a:gd name="connsiteY0" fmla="*/ 263031 h 279215"/>
                <a:gd name="connsiteX1" fmla="*/ 60690 w 141610"/>
                <a:gd name="connsiteY1" fmla="*/ 40 h 279215"/>
                <a:gd name="connsiteX2" fmla="*/ 141610 w 141610"/>
                <a:gd name="connsiteY2" fmla="*/ 279215 h 279215"/>
                <a:gd name="connsiteX0" fmla="*/ 0 w 141610"/>
                <a:gd name="connsiteY0" fmla="*/ 263031 h 279215"/>
                <a:gd name="connsiteX1" fmla="*/ 60690 w 141610"/>
                <a:gd name="connsiteY1" fmla="*/ 40 h 279215"/>
                <a:gd name="connsiteX2" fmla="*/ 141610 w 141610"/>
                <a:gd name="connsiteY2" fmla="*/ 279215 h 279215"/>
                <a:gd name="connsiteX0" fmla="*/ 0 w 141610"/>
                <a:gd name="connsiteY0" fmla="*/ 274391 h 290575"/>
                <a:gd name="connsiteX1" fmla="*/ 60690 w 141610"/>
                <a:gd name="connsiteY1" fmla="*/ 11400 h 290575"/>
                <a:gd name="connsiteX2" fmla="*/ 141610 w 141610"/>
                <a:gd name="connsiteY2" fmla="*/ 290575 h 290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1610" h="290575">
                  <a:moveTo>
                    <a:pt x="0" y="274391"/>
                  </a:moveTo>
                  <a:cubicBezTo>
                    <a:pt x="18544" y="141547"/>
                    <a:pt x="-5909" y="-48626"/>
                    <a:pt x="60690" y="11400"/>
                  </a:cubicBezTo>
                  <a:cubicBezTo>
                    <a:pt x="190351" y="37028"/>
                    <a:pt x="112951" y="152336"/>
                    <a:pt x="141610" y="290575"/>
                  </a:cubicBezTo>
                </a:path>
              </a:pathLst>
            </a:custGeom>
            <a:noFill/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0C6F6766-63A7-4784-9315-DB61A46C8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2B1306-92D8-4297-A618-1FAE7B4D1786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620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585070"/>
          </a:xfrm>
        </p:spPr>
        <p:txBody>
          <a:bodyPr/>
          <a:lstStyle/>
          <a:p>
            <a:r>
              <a:rPr lang="en-US" sz="3200" dirty="0"/>
              <a:t>“a revised upper limit is possible”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911353"/>
            <a:ext cx="8229600" cy="4830763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dirty="0"/>
              <a:t>Sub-threshold signals in positions of suspect alleles: calculate as if real allelic signals.</a:t>
            </a:r>
          </a:p>
          <a:p>
            <a:pPr marL="857250" lvl="1" indent="-457200"/>
            <a:r>
              <a:rPr lang="en-US" sz="2000" dirty="0"/>
              <a:t>Difficulty: Even signals so small, like 1rfu, that they look like instrument static?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Other sub-threshold signals: ignore as usual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The effect is </a:t>
            </a:r>
            <a:r>
              <a:rPr lang="en-US" sz="2200" dirty="0"/>
              <a:t>to bias toward the prosecution by treating ambiguous data </a:t>
            </a:r>
          </a:p>
          <a:p>
            <a:pPr marL="857250" lvl="1" indent="-457200">
              <a:buFont typeface="+mj-lt"/>
              <a:buAutoNum type="arabicPeriod"/>
            </a:pPr>
            <a:r>
              <a:rPr lang="en-US" sz="1800" dirty="0"/>
              <a:t>Which </a:t>
            </a:r>
            <a:r>
              <a:rPr lang="en-US" sz="2200" dirty="0"/>
              <a:t>may or may not be real alleles</a:t>
            </a:r>
          </a:p>
          <a:p>
            <a:pPr marL="857250" lvl="1" indent="-457200">
              <a:buFont typeface="+mj-lt"/>
              <a:buAutoNum type="arabicPeriod"/>
            </a:pPr>
            <a:r>
              <a:rPr lang="en-US" sz="2200" dirty="0"/>
              <a:t>Which if real alleles benefits the prosecution</a:t>
            </a:r>
          </a:p>
          <a:p>
            <a:pPr marL="857250" lvl="1" indent="-457200">
              <a:buFont typeface="+mj-lt"/>
              <a:buAutoNum type="arabicPeriod"/>
            </a:pPr>
            <a:r>
              <a:rPr lang="en-US" sz="2200" dirty="0"/>
              <a:t>As if definitely real.</a:t>
            </a:r>
            <a:endParaRPr lang="en-US" sz="2600" dirty="0"/>
          </a:p>
          <a:p>
            <a:pPr marL="457200" lvl="1" indent="0">
              <a:buNone/>
            </a:pPr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1DE7B6-EF1B-4B0F-82F1-D214E7833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2B1306-92D8-4297-A618-1FAE7B4D1786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732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AE26C0-973A-4D18-B657-3EB83C9682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74639"/>
            <a:ext cx="8229600" cy="807781"/>
          </a:xfrm>
        </p:spPr>
        <p:txBody>
          <a:bodyPr/>
          <a:lstStyle/>
          <a:p>
            <a:r>
              <a:rPr lang="en-US" dirty="0"/>
              <a:t>Non-contributor EPGs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4B1B462-4BB5-4ACF-875A-DF2B5501964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7" t="4006" r="45945" b="72221"/>
          <a:stretch/>
        </p:blipFill>
        <p:spPr>
          <a:xfrm>
            <a:off x="1711411" y="1243316"/>
            <a:ext cx="4806779" cy="163036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81EB5A9-127A-4154-BD20-20CAB8460FB5}"/>
              </a:ext>
            </a:extLst>
          </p:cNvPr>
          <p:cNvSpPr txBox="1"/>
          <p:nvPr/>
        </p:nvSpPr>
        <p:spPr>
          <a:xfrm>
            <a:off x="8072893" y="2115587"/>
            <a:ext cx="23133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/>
              <a:t>Curtain 262 R W4 DT100 e0.8 Z8</a:t>
            </a:r>
          </a:p>
          <a:p>
            <a:r>
              <a:rPr lang="pt-BR" sz="1000" dirty="0"/>
              <a:t> 2022-2-21 10.776h(epg).gif</a:t>
            </a:r>
            <a:endParaRPr lang="en-US" sz="10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7C3DC44-8226-445E-BF32-62C8D857BD9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37" r="41250" b="71390"/>
          <a:stretch/>
        </p:blipFill>
        <p:spPr>
          <a:xfrm>
            <a:off x="1711410" y="3060149"/>
            <a:ext cx="5372100" cy="163036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B79E100-6605-44D2-AC88-51EE4D1E906B}"/>
              </a:ext>
            </a:extLst>
          </p:cNvPr>
          <p:cNvSpPr txBox="1"/>
          <p:nvPr/>
        </p:nvSpPr>
        <p:spPr>
          <a:xfrm>
            <a:off x="8072893" y="3576529"/>
            <a:ext cx="23133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/>
              <a:t>Curtain 262 R W4 DT100(20) e1.1 Z8 2022-2-21 10.777h(epg).gif</a:t>
            </a:r>
            <a:endParaRPr lang="en-US" sz="10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A7F8E98-A82B-4729-865E-4F5AB7F947B9}"/>
              </a:ext>
            </a:extLst>
          </p:cNvPr>
          <p:cNvSpPr txBox="1"/>
          <p:nvPr/>
        </p:nvSpPr>
        <p:spPr>
          <a:xfrm>
            <a:off x="8855102" y="955198"/>
            <a:ext cx="1527282" cy="400110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concocted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3664B8-13B0-4069-8EC4-6091597F6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E9C324-14BE-46B1-8C6B-E31F1717A3B7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4833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56AF0C-6E88-4258-AF40-7A5AF4B68E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Dropout calculation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2D69AEA-BBD6-4A3D-9E0E-37FC147DE49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981200" y="1600200"/>
                <a:ext cx="8229600" cy="4587658"/>
              </a:xfrm>
            </p:spPr>
            <p:txBody>
              <a:bodyPr/>
              <a:lstStyle/>
              <a:p>
                <a:r>
                  <a:rPr lang="en-US" dirty="0"/>
                  <a:t>Pr(dropout) = probability a signal </a:t>
                </a:r>
                <a:r>
                  <a:rPr lang="en-US" i="1" dirty="0"/>
                  <a:t>expected </a:t>
                </a:r>
                <a:r>
                  <a:rPr lang="en-US" dirty="0"/>
                  <a:t>at E(</a:t>
                </a:r>
                <a:r>
                  <a:rPr lang="en-US" i="1" dirty="0" err="1"/>
                  <a:t>ht</a:t>
                </a:r>
                <a:r>
                  <a:rPr lang="en-US" dirty="0"/>
                  <a:t>) is “</a:t>
                </a:r>
                <a:r>
                  <a:rPr lang="en-US" i="1" dirty="0"/>
                  <a:t>observed” </a:t>
                </a:r>
                <a:r>
                  <a:rPr lang="en-US" dirty="0"/>
                  <a:t>at some </a:t>
                </a:r>
                <a:r>
                  <a:rPr lang="en-US" i="1" dirty="0" err="1"/>
                  <a:t>ht</a:t>
                </a:r>
                <a:r>
                  <a:rPr lang="en-US" dirty="0"/>
                  <a:t> &lt; DT,</a:t>
                </a:r>
              </a:p>
              <a:p>
                <a:pPr lvl="1"/>
                <a:r>
                  <a:rPr lang="en-US" dirty="0"/>
                  <a:t>i.e. </a:t>
                </a:r>
                <a:r>
                  <a:rPr lang="en-US" i="1" dirty="0" err="1"/>
                  <a:t>ht</a:t>
                </a:r>
                <a:r>
                  <a:rPr lang="en-US" dirty="0"/>
                  <a:t>=DT-1, or </a:t>
                </a:r>
                <a:r>
                  <a:rPr lang="en-US" i="1" dirty="0" err="1"/>
                  <a:t>ht</a:t>
                </a:r>
                <a:r>
                  <a:rPr lang="en-US" dirty="0"/>
                  <a:t>=DT-2,</a:t>
                </a:r>
                <a:r>
                  <a:rPr lang="en-US" i="1" dirty="0"/>
                  <a:t> … </a:t>
                </a:r>
                <a:r>
                  <a:rPr lang="en-US" dirty="0"/>
                  <a:t>or </a:t>
                </a:r>
                <a:r>
                  <a:rPr lang="en-US" i="1" dirty="0" err="1"/>
                  <a:t>ht</a:t>
                </a:r>
                <a:r>
                  <a:rPr lang="en-US" dirty="0"/>
                  <a:t>=1, or no </a:t>
                </a:r>
                <a:r>
                  <a:rPr lang="en-US" i="1" dirty="0" err="1"/>
                  <a:t>ht</a:t>
                </a:r>
                <a:r>
                  <a:rPr lang="en-US" i="1" dirty="0"/>
                  <a:t> </a:t>
                </a:r>
                <a:r>
                  <a:rPr lang="en-US" dirty="0"/>
                  <a:t>at all;</a:t>
                </a:r>
              </a:p>
              <a:p>
                <a:pPr lvl="1"/>
                <a:r>
                  <a:rPr lang="en-US" dirty="0"/>
                  <a:t>i.e. </a:t>
                </a:r>
                <a:r>
                  <a:rPr lang="en-US" dirty="0" err="1"/>
                  <a:t>Pr</a:t>
                </a:r>
                <a:r>
                  <a:rPr lang="en-US" dirty="0"/>
                  <a:t>(dropout) =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h𝑡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𝐷𝑇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bSup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Pr</m:t>
                        </m:r>
                      </m:fName>
                      <m:e>
                        <m:d>
                          <m:dPr>
                            <m:endChr m:val="|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observe</m:t>
                            </m:r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h𝑡</m:t>
                            </m:r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d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E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h𝑡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))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2D69AEA-BBD6-4A3D-9E0E-37FC147DE49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981200" y="1600200"/>
                <a:ext cx="8229600" cy="4587658"/>
              </a:xfrm>
              <a:blipFill>
                <a:blip r:embed="rId3"/>
                <a:stretch>
                  <a:fillRect l="-1704" t="-17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>
            <a:extLst>
              <a:ext uri="{FF2B5EF4-FFF2-40B4-BE49-F238E27FC236}">
                <a16:creationId xmlns:a16="http://schemas.microsoft.com/office/drawing/2014/main" id="{DFB89D57-E80D-4F63-9782-9E5BC4547361}"/>
              </a:ext>
            </a:extLst>
          </p:cNvPr>
          <p:cNvGrpSpPr/>
          <p:nvPr/>
        </p:nvGrpSpPr>
        <p:grpSpPr>
          <a:xfrm>
            <a:off x="10014977" y="2591427"/>
            <a:ext cx="4121063" cy="2179529"/>
            <a:chOff x="1114816" y="3795386"/>
            <a:chExt cx="4121063" cy="2179529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ED7C8456-1FF7-4C6E-8E18-5D77ED591063}"/>
                </a:ext>
              </a:extLst>
            </p:cNvPr>
            <p:cNvCxnSpPr/>
            <p:nvPr/>
          </p:nvCxnSpPr>
          <p:spPr>
            <a:xfrm>
              <a:off x="1478071" y="3795386"/>
              <a:ext cx="0" cy="2179529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3527CF95-06E5-497B-889E-2BDFC71B51DB}"/>
                </a:ext>
              </a:extLst>
            </p:cNvPr>
            <p:cNvCxnSpPr/>
            <p:nvPr/>
          </p:nvCxnSpPr>
          <p:spPr>
            <a:xfrm>
              <a:off x="1114816" y="5624186"/>
              <a:ext cx="4121063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C90470-7DED-4E5E-9477-CEBA8A34C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2B1306-92D8-4297-A618-1FAE7B4D1786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4956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61940C-5F6E-48FE-BED9-B33CC97354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36 point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E42C2A-7983-4590-AA5A-C541E8534A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Main point 28 point</a:t>
            </a:r>
          </a:p>
          <a:p>
            <a:pPr lvl="1"/>
            <a:r>
              <a:rPr lang="en-US" sz="2400" dirty="0"/>
              <a:t>Subsidiary 24 point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DD4D84-CAB0-47ED-A5C4-9210D0D2F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2B1306-92D8-4297-A618-1FAE7B4D1786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5975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Blackwell LRplot10 dt10-6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56088" y="1083733"/>
            <a:ext cx="4572000" cy="4572000"/>
          </a:xfr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6B22C89-526C-4CAA-AC90-094CF1FC8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2B1306-92D8-4297-A618-1FAE7B4D1786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F2D170D5-4F29-42A1-83D4-437A074B4891}"/>
              </a:ext>
            </a:extLst>
          </p:cNvPr>
          <p:cNvGrpSpPr/>
          <p:nvPr/>
        </p:nvGrpSpPr>
        <p:grpSpPr>
          <a:xfrm>
            <a:off x="393589" y="331197"/>
            <a:ext cx="7096615" cy="5130404"/>
            <a:chOff x="2761674" y="1030435"/>
            <a:chExt cx="3514436" cy="2350072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A41E7285-827E-CD44-6A3C-1A2DC0CE0DF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864" t="37093" r="65096" b="41628"/>
            <a:stretch/>
          </p:blipFill>
          <p:spPr>
            <a:xfrm>
              <a:off x="4627418" y="1620626"/>
              <a:ext cx="849746" cy="1459346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B662D653-6096-8C5D-16C5-50DE02FDE30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92" t="3205" r="71197" b="65684"/>
            <a:stretch/>
          </p:blipFill>
          <p:spPr>
            <a:xfrm>
              <a:off x="2761674" y="1246907"/>
              <a:ext cx="1256145" cy="213360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26CEFBDF-48D9-31C1-849E-E542A37DAF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953" t="-1" r="42189" b="69981"/>
            <a:stretch/>
          </p:blipFill>
          <p:spPr>
            <a:xfrm>
              <a:off x="3999345" y="1030435"/>
              <a:ext cx="628073" cy="2058776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3DF45BE-8C5F-C54E-3F60-9AB2E308B62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34" t="37093" r="48882" b="41628"/>
            <a:stretch/>
          </p:blipFill>
          <p:spPr>
            <a:xfrm>
              <a:off x="5514110" y="1620626"/>
              <a:ext cx="762000" cy="1459346"/>
            </a:xfrm>
            <a:prstGeom prst="rect">
              <a:avLst/>
            </a:prstGeom>
          </p:spPr>
        </p:pic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9CE1AF95-44B7-3B7B-DCEB-97ED8A4FA5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32" t="85969" r="18244" b="2568"/>
          <a:stretch/>
        </p:blipFill>
        <p:spPr>
          <a:xfrm>
            <a:off x="888097" y="5223414"/>
            <a:ext cx="4901277" cy="108059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52FC48E-5664-5EF9-8468-B316C6725184}"/>
              </a:ext>
            </a:extLst>
          </p:cNvPr>
          <p:cNvSpPr txBox="1"/>
          <p:nvPr/>
        </p:nvSpPr>
        <p:spPr>
          <a:xfrm>
            <a:off x="2310572" y="5208401"/>
            <a:ext cx="3949158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dirty="0"/>
              <a:t>Alleles possessed by Blackwell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477E8EE-3D3A-1E66-F6C2-CF27882D213F}"/>
              </a:ext>
            </a:extLst>
          </p:cNvPr>
          <p:cNvSpPr txBox="1"/>
          <p:nvPr/>
        </p:nvSpPr>
        <p:spPr>
          <a:xfrm>
            <a:off x="2296722" y="5554765"/>
            <a:ext cx="3520323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dirty="0"/>
              <a:t>Alleles foreign to Blackwell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9A8DCB3-50EB-BA92-A2C5-CEAA0282179C}"/>
              </a:ext>
            </a:extLst>
          </p:cNvPr>
          <p:cNvSpPr txBox="1"/>
          <p:nvPr/>
        </p:nvSpPr>
        <p:spPr>
          <a:xfrm>
            <a:off x="2272058" y="5961289"/>
            <a:ext cx="5915978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dirty="0"/>
              <a:t>Alleles possessed by Blackwell that are absent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CF3EC5D-C80D-9732-1165-FA5BD591DBFA}"/>
              </a:ext>
            </a:extLst>
          </p:cNvPr>
          <p:cNvCxnSpPr>
            <a:cxnSpLocks/>
          </p:cNvCxnSpPr>
          <p:nvPr/>
        </p:nvCxnSpPr>
        <p:spPr>
          <a:xfrm>
            <a:off x="1253957" y="3342450"/>
            <a:ext cx="6374066" cy="0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947E9BF9-544F-669A-6443-C4A44A7EA5A3}"/>
              </a:ext>
            </a:extLst>
          </p:cNvPr>
          <p:cNvSpPr txBox="1"/>
          <p:nvPr/>
        </p:nvSpPr>
        <p:spPr>
          <a:xfrm>
            <a:off x="8188036" y="2171700"/>
            <a:ext cx="26206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Dropout of Blackwell alleles looks plausible.</a:t>
            </a:r>
          </a:p>
        </p:txBody>
      </p:sp>
    </p:spTree>
    <p:extLst>
      <p:ext uri="{BB962C8B-B14F-4D97-AF65-F5344CB8AC3E}">
        <p14:creationId xmlns:p14="http://schemas.microsoft.com/office/powerpoint/2010/main" val="19233731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D478B5A-30F7-20D3-C0C3-C158EEFE89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4734" y="4638009"/>
            <a:ext cx="1828800" cy="1724025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4194523-AA89-4264-8D04-33C27ECC1F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mixture analysis can be unfair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854815-5AFF-4BBA-A432-E134BDC2FE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228725"/>
            <a:ext cx="10325100" cy="4897439"/>
          </a:xfrm>
        </p:spPr>
        <p:txBody>
          <a:bodyPr/>
          <a:lstStyle/>
          <a:p>
            <a:r>
              <a:rPr lang="en-US" sz="2800" dirty="0"/>
              <a:t>The analytical threshold (AT=150 for example) is designed to be “conservative” – extra fair – to the suspect. </a:t>
            </a:r>
          </a:p>
          <a:p>
            <a:r>
              <a:rPr lang="en-US" sz="2800" dirty="0"/>
              <a:t>“Conservative” here means “discard sub-threshold information”.</a:t>
            </a:r>
          </a:p>
          <a:p>
            <a:r>
              <a:rPr lang="en-US" sz="2800" dirty="0"/>
              <a:t> But – more information tends to shed light and truth. </a:t>
            </a:r>
          </a:p>
          <a:p>
            <a:pPr lvl="1"/>
            <a:r>
              <a:rPr lang="en-US" dirty="0"/>
              <a:t>Therefore discarding DNA information </a:t>
            </a:r>
            <a:r>
              <a:rPr lang="en-US" i="1" dirty="0"/>
              <a:t>helps</a:t>
            </a:r>
            <a:r>
              <a:rPr lang="en-US" dirty="0"/>
              <a:t> </a:t>
            </a:r>
            <a:r>
              <a:rPr lang="en-US" b="1" dirty="0"/>
              <a:t>criminals.</a:t>
            </a:r>
            <a:endParaRPr lang="en-US" dirty="0"/>
          </a:p>
          <a:p>
            <a:pPr lvl="1"/>
            <a:r>
              <a:rPr lang="en-US" dirty="0"/>
              <a:t>By hiding helpful evidence, it </a:t>
            </a:r>
            <a:r>
              <a:rPr lang="en-US" i="1" dirty="0"/>
              <a:t>hurts</a:t>
            </a:r>
            <a:r>
              <a:rPr lang="en-US" dirty="0"/>
              <a:t> </a:t>
            </a:r>
            <a:r>
              <a:rPr lang="en-US" b="1" dirty="0"/>
              <a:t>innocent non-contributors.</a:t>
            </a:r>
            <a:endParaRPr lang="en-US" dirty="0"/>
          </a:p>
          <a:p>
            <a:r>
              <a:rPr lang="en-US" sz="2800" dirty="0"/>
              <a:t>Summary: Ignoring sub-threshold information (being “conservative”) helps the wrong guy.</a:t>
            </a:r>
            <a:endParaRPr lang="en-US" sz="28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A38F32-6FF3-4DD5-AE72-9473DF003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2B1306-92D8-4297-A618-1FAE7B4D1786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2F0CC765-09DA-E755-6237-A26A02F68313}"/>
              </a:ext>
            </a:extLst>
          </p:cNvPr>
          <p:cNvSpPr/>
          <p:nvPr/>
        </p:nvSpPr>
        <p:spPr>
          <a:xfrm>
            <a:off x="6824102" y="3401259"/>
            <a:ext cx="4278865" cy="1472619"/>
          </a:xfrm>
          <a:custGeom>
            <a:avLst/>
            <a:gdLst>
              <a:gd name="connsiteX0" fmla="*/ 0 w 2481943"/>
              <a:gd name="connsiteY0" fmla="*/ 676594 h 866305"/>
              <a:gd name="connsiteX1" fmla="*/ 1436914 w 2481943"/>
              <a:gd name="connsiteY1" fmla="*/ 1680 h 866305"/>
              <a:gd name="connsiteX2" fmla="*/ 1567543 w 2481943"/>
              <a:gd name="connsiteY2" fmla="*/ 850766 h 866305"/>
              <a:gd name="connsiteX3" fmla="*/ 2481943 w 2481943"/>
              <a:gd name="connsiteY3" fmla="*/ 469766 h 866305"/>
              <a:gd name="connsiteX0" fmla="*/ 0 w 2449286"/>
              <a:gd name="connsiteY0" fmla="*/ 687249 h 866074"/>
              <a:gd name="connsiteX1" fmla="*/ 1404257 w 2449286"/>
              <a:gd name="connsiteY1" fmla="*/ 1449 h 866074"/>
              <a:gd name="connsiteX2" fmla="*/ 1534886 w 2449286"/>
              <a:gd name="connsiteY2" fmla="*/ 850535 h 866074"/>
              <a:gd name="connsiteX3" fmla="*/ 2449286 w 2449286"/>
              <a:gd name="connsiteY3" fmla="*/ 469535 h 866074"/>
              <a:gd name="connsiteX0" fmla="*/ 0 w 2449286"/>
              <a:gd name="connsiteY0" fmla="*/ 779156 h 957981"/>
              <a:gd name="connsiteX1" fmla="*/ 184627 w 2449286"/>
              <a:gd name="connsiteY1" fmla="*/ 98832 h 957981"/>
              <a:gd name="connsiteX2" fmla="*/ 1404257 w 2449286"/>
              <a:gd name="connsiteY2" fmla="*/ 93356 h 957981"/>
              <a:gd name="connsiteX3" fmla="*/ 1534886 w 2449286"/>
              <a:gd name="connsiteY3" fmla="*/ 942442 h 957981"/>
              <a:gd name="connsiteX4" fmla="*/ 2449286 w 2449286"/>
              <a:gd name="connsiteY4" fmla="*/ 561442 h 957981"/>
              <a:gd name="connsiteX0" fmla="*/ 0 w 2449286"/>
              <a:gd name="connsiteY0" fmla="*/ 681162 h 859987"/>
              <a:gd name="connsiteX1" fmla="*/ 184627 w 2449286"/>
              <a:gd name="connsiteY1" fmla="*/ 838 h 859987"/>
              <a:gd name="connsiteX2" fmla="*/ 1534886 w 2449286"/>
              <a:gd name="connsiteY2" fmla="*/ 844448 h 859987"/>
              <a:gd name="connsiteX3" fmla="*/ 2449286 w 2449286"/>
              <a:gd name="connsiteY3" fmla="*/ 463448 h 859987"/>
              <a:gd name="connsiteX0" fmla="*/ 0 w 2449286"/>
              <a:gd name="connsiteY0" fmla="*/ 821457 h 821457"/>
              <a:gd name="connsiteX1" fmla="*/ 184627 w 2449286"/>
              <a:gd name="connsiteY1" fmla="*/ 141133 h 821457"/>
              <a:gd name="connsiteX2" fmla="*/ 1126672 w 2449286"/>
              <a:gd name="connsiteY2" fmla="*/ 15915 h 821457"/>
              <a:gd name="connsiteX3" fmla="*/ 2449286 w 2449286"/>
              <a:gd name="connsiteY3" fmla="*/ 603743 h 821457"/>
              <a:gd name="connsiteX0" fmla="*/ 26245 w 2475531"/>
              <a:gd name="connsiteY0" fmla="*/ 682631 h 682631"/>
              <a:gd name="connsiteX1" fmla="*/ 210872 w 2475531"/>
              <a:gd name="connsiteY1" fmla="*/ 2307 h 682631"/>
              <a:gd name="connsiteX2" fmla="*/ 2475531 w 2475531"/>
              <a:gd name="connsiteY2" fmla="*/ 464917 h 682631"/>
              <a:gd name="connsiteX0" fmla="*/ 26245 w 645856"/>
              <a:gd name="connsiteY0" fmla="*/ 681277 h 1073163"/>
              <a:gd name="connsiteX1" fmla="*/ 210872 w 645856"/>
              <a:gd name="connsiteY1" fmla="*/ 953 h 1073163"/>
              <a:gd name="connsiteX2" fmla="*/ 645856 w 645856"/>
              <a:gd name="connsiteY2" fmla="*/ 1073163 h 1073163"/>
              <a:gd name="connsiteX0" fmla="*/ 26245 w 813516"/>
              <a:gd name="connsiteY0" fmla="*/ 681267 h 1084039"/>
              <a:gd name="connsiteX1" fmla="*/ 210872 w 813516"/>
              <a:gd name="connsiteY1" fmla="*/ 943 h 1084039"/>
              <a:gd name="connsiteX2" fmla="*/ 813516 w 813516"/>
              <a:gd name="connsiteY2" fmla="*/ 1084039 h 1084039"/>
              <a:gd name="connsiteX0" fmla="*/ 12763 w 821902"/>
              <a:gd name="connsiteY0" fmla="*/ 681267 h 1084039"/>
              <a:gd name="connsiteX1" fmla="*/ 219258 w 821902"/>
              <a:gd name="connsiteY1" fmla="*/ 943 h 1084039"/>
              <a:gd name="connsiteX2" fmla="*/ 821902 w 821902"/>
              <a:gd name="connsiteY2" fmla="*/ 1084039 h 1084039"/>
              <a:gd name="connsiteX0" fmla="*/ 42309 w 851448"/>
              <a:gd name="connsiteY0" fmla="*/ 681267 h 1084039"/>
              <a:gd name="connsiteX1" fmla="*/ 248804 w 851448"/>
              <a:gd name="connsiteY1" fmla="*/ 943 h 1084039"/>
              <a:gd name="connsiteX2" fmla="*/ 851448 w 851448"/>
              <a:gd name="connsiteY2" fmla="*/ 1084039 h 1084039"/>
              <a:gd name="connsiteX0" fmla="*/ 0 w 809139"/>
              <a:gd name="connsiteY0" fmla="*/ 437749 h 840521"/>
              <a:gd name="connsiteX1" fmla="*/ 397349 w 809139"/>
              <a:gd name="connsiteY1" fmla="*/ 75684 h 840521"/>
              <a:gd name="connsiteX2" fmla="*/ 809139 w 809139"/>
              <a:gd name="connsiteY2" fmla="*/ 840521 h 840521"/>
              <a:gd name="connsiteX0" fmla="*/ 0 w 809139"/>
              <a:gd name="connsiteY0" fmla="*/ 437749 h 840525"/>
              <a:gd name="connsiteX1" fmla="*/ 397349 w 809139"/>
              <a:gd name="connsiteY1" fmla="*/ 75684 h 840525"/>
              <a:gd name="connsiteX2" fmla="*/ 809139 w 809139"/>
              <a:gd name="connsiteY2" fmla="*/ 840521 h 840525"/>
              <a:gd name="connsiteX0" fmla="*/ 0 w 809139"/>
              <a:gd name="connsiteY0" fmla="*/ 0 h 402772"/>
              <a:gd name="connsiteX1" fmla="*/ 809139 w 809139"/>
              <a:gd name="connsiteY1" fmla="*/ 402772 h 402772"/>
              <a:gd name="connsiteX0" fmla="*/ 0 w 809139"/>
              <a:gd name="connsiteY0" fmla="*/ 196052 h 598824"/>
              <a:gd name="connsiteX1" fmla="*/ 809139 w 809139"/>
              <a:gd name="connsiteY1" fmla="*/ 598824 h 598824"/>
              <a:gd name="connsiteX0" fmla="*/ 0 w 1082329"/>
              <a:gd name="connsiteY0" fmla="*/ 204363 h 555553"/>
              <a:gd name="connsiteX1" fmla="*/ 1082329 w 1082329"/>
              <a:gd name="connsiteY1" fmla="*/ 555553 h 555553"/>
              <a:gd name="connsiteX0" fmla="*/ 0 w 1082329"/>
              <a:gd name="connsiteY0" fmla="*/ 307540 h 658730"/>
              <a:gd name="connsiteX1" fmla="*/ 1082329 w 1082329"/>
              <a:gd name="connsiteY1" fmla="*/ 658730 h 658730"/>
              <a:gd name="connsiteX0" fmla="*/ 0 w 1082329"/>
              <a:gd name="connsiteY0" fmla="*/ 463381 h 814571"/>
              <a:gd name="connsiteX1" fmla="*/ 1082329 w 1082329"/>
              <a:gd name="connsiteY1" fmla="*/ 814571 h 814571"/>
              <a:gd name="connsiteX0" fmla="*/ 0 w 1286436"/>
              <a:gd name="connsiteY0" fmla="*/ 496509 h 697644"/>
              <a:gd name="connsiteX1" fmla="*/ 1286436 w 1286436"/>
              <a:gd name="connsiteY1" fmla="*/ 697644 h 697644"/>
              <a:gd name="connsiteX0" fmla="*/ 0 w 1286436"/>
              <a:gd name="connsiteY0" fmla="*/ 528679 h 729814"/>
              <a:gd name="connsiteX1" fmla="*/ 1286436 w 1286436"/>
              <a:gd name="connsiteY1" fmla="*/ 729814 h 729814"/>
              <a:gd name="connsiteX0" fmla="*/ 0 w 1298996"/>
              <a:gd name="connsiteY0" fmla="*/ 513138 h 775233"/>
              <a:gd name="connsiteX1" fmla="*/ 1298996 w 1298996"/>
              <a:gd name="connsiteY1" fmla="*/ 775233 h 775233"/>
              <a:gd name="connsiteX0" fmla="*/ 1136 w 1300132"/>
              <a:gd name="connsiteY0" fmla="*/ 515220 h 777315"/>
              <a:gd name="connsiteX1" fmla="*/ 1300132 w 1300132"/>
              <a:gd name="connsiteY1" fmla="*/ 777315 h 777315"/>
              <a:gd name="connsiteX0" fmla="*/ 1109 w 1327120"/>
              <a:gd name="connsiteY0" fmla="*/ 530647 h 732230"/>
              <a:gd name="connsiteX1" fmla="*/ 1327120 w 1327120"/>
              <a:gd name="connsiteY1" fmla="*/ 732230 h 732230"/>
              <a:gd name="connsiteX0" fmla="*/ 1159 w 1277644"/>
              <a:gd name="connsiteY0" fmla="*/ 548829 h 683177"/>
              <a:gd name="connsiteX1" fmla="*/ 1277644 w 1277644"/>
              <a:gd name="connsiteY1" fmla="*/ 683177 h 683177"/>
              <a:gd name="connsiteX0" fmla="*/ 1159 w 1277644"/>
              <a:gd name="connsiteY0" fmla="*/ 556432 h 663886"/>
              <a:gd name="connsiteX1" fmla="*/ 1277644 w 1277644"/>
              <a:gd name="connsiteY1" fmla="*/ 663886 h 663886"/>
              <a:gd name="connsiteX0" fmla="*/ 1649 w 952006"/>
              <a:gd name="connsiteY0" fmla="*/ 548015 h 685287"/>
              <a:gd name="connsiteX1" fmla="*/ 952006 w 952006"/>
              <a:gd name="connsiteY1" fmla="*/ 685287 h 685287"/>
              <a:gd name="connsiteX0" fmla="*/ 1595 w 978574"/>
              <a:gd name="connsiteY0" fmla="*/ 526690 h 743475"/>
              <a:gd name="connsiteX1" fmla="*/ 978574 w 978574"/>
              <a:gd name="connsiteY1" fmla="*/ 743475 h 743475"/>
              <a:gd name="connsiteX0" fmla="*/ 623 w 2223063"/>
              <a:gd name="connsiteY0" fmla="*/ 535692 h 718187"/>
              <a:gd name="connsiteX1" fmla="*/ 2223064 w 2223063"/>
              <a:gd name="connsiteY1" fmla="*/ 718187 h 718187"/>
              <a:gd name="connsiteX0" fmla="*/ 603 w 2223044"/>
              <a:gd name="connsiteY0" fmla="*/ 597401 h 779896"/>
              <a:gd name="connsiteX1" fmla="*/ 2223044 w 2223044"/>
              <a:gd name="connsiteY1" fmla="*/ 779896 h 779896"/>
              <a:gd name="connsiteX0" fmla="*/ 462 w 2869790"/>
              <a:gd name="connsiteY0" fmla="*/ 1679392 h 1679392"/>
              <a:gd name="connsiteX1" fmla="*/ 2869790 w 2869790"/>
              <a:gd name="connsiteY1" fmla="*/ 160087 h 1679392"/>
              <a:gd name="connsiteX0" fmla="*/ 415 w 2873594"/>
              <a:gd name="connsiteY0" fmla="*/ 1519305 h 1519305"/>
              <a:gd name="connsiteX1" fmla="*/ 2869743 w 2873594"/>
              <a:gd name="connsiteY1" fmla="*/ 0 h 1519305"/>
              <a:gd name="connsiteX0" fmla="*/ 0 w 2875997"/>
              <a:gd name="connsiteY0" fmla="*/ 1519305 h 1603961"/>
              <a:gd name="connsiteX1" fmla="*/ 2869328 w 2875997"/>
              <a:gd name="connsiteY1" fmla="*/ 0 h 1603961"/>
              <a:gd name="connsiteX0" fmla="*/ 0 w 2998402"/>
              <a:gd name="connsiteY0" fmla="*/ 1189105 h 1369659"/>
              <a:gd name="connsiteX1" fmla="*/ 2992155 w 2998402"/>
              <a:gd name="connsiteY1" fmla="*/ 0 h 1369659"/>
              <a:gd name="connsiteX0" fmla="*/ 0 w 2435956"/>
              <a:gd name="connsiteY0" fmla="*/ 1481205 h 1574196"/>
              <a:gd name="connsiteX1" fmla="*/ 2427153 w 2435956"/>
              <a:gd name="connsiteY1" fmla="*/ 0 h 1574196"/>
              <a:gd name="connsiteX0" fmla="*/ 0 w 2654385"/>
              <a:gd name="connsiteY0" fmla="*/ 1481205 h 1490322"/>
              <a:gd name="connsiteX1" fmla="*/ 2427153 w 2654385"/>
              <a:gd name="connsiteY1" fmla="*/ 0 h 1490322"/>
              <a:gd name="connsiteX0" fmla="*/ 0 w 3054580"/>
              <a:gd name="connsiteY0" fmla="*/ 1481205 h 1496450"/>
              <a:gd name="connsiteX1" fmla="*/ 2427153 w 3054580"/>
              <a:gd name="connsiteY1" fmla="*/ 0 h 1496450"/>
              <a:gd name="connsiteX0" fmla="*/ 0 w 3118423"/>
              <a:gd name="connsiteY0" fmla="*/ 1481205 h 1495783"/>
              <a:gd name="connsiteX1" fmla="*/ 2427153 w 3118423"/>
              <a:gd name="connsiteY1" fmla="*/ 0 h 1495783"/>
              <a:gd name="connsiteX0" fmla="*/ 0 w 3083215"/>
              <a:gd name="connsiteY0" fmla="*/ 1481205 h 1495783"/>
              <a:gd name="connsiteX1" fmla="*/ 2386211 w 3083215"/>
              <a:gd name="connsiteY1" fmla="*/ 0 h 1495783"/>
              <a:gd name="connsiteX0" fmla="*/ 0 w 3106949"/>
              <a:gd name="connsiteY0" fmla="*/ 1481205 h 1488801"/>
              <a:gd name="connsiteX1" fmla="*/ 2386211 w 3106949"/>
              <a:gd name="connsiteY1" fmla="*/ 0 h 1488801"/>
              <a:gd name="connsiteX0" fmla="*/ 0 w 3239373"/>
              <a:gd name="connsiteY0" fmla="*/ 1481205 h 1571979"/>
              <a:gd name="connsiteX1" fmla="*/ 2386211 w 3239373"/>
              <a:gd name="connsiteY1" fmla="*/ 0 h 1571979"/>
              <a:gd name="connsiteX0" fmla="*/ 0 w 2814644"/>
              <a:gd name="connsiteY0" fmla="*/ 1472619 h 1563742"/>
              <a:gd name="connsiteX1" fmla="*/ 1846467 w 2814644"/>
              <a:gd name="connsiteY1" fmla="*/ 0 h 1563742"/>
              <a:gd name="connsiteX0" fmla="*/ 0 w 2741236"/>
              <a:gd name="connsiteY0" fmla="*/ 1472619 h 1487427"/>
              <a:gd name="connsiteX1" fmla="*/ 1846467 w 2741236"/>
              <a:gd name="connsiteY1" fmla="*/ 0 h 1487427"/>
              <a:gd name="connsiteX0" fmla="*/ 0 w 2758836"/>
              <a:gd name="connsiteY0" fmla="*/ 1472619 h 1472619"/>
              <a:gd name="connsiteX1" fmla="*/ 1846467 w 2758836"/>
              <a:gd name="connsiteY1" fmla="*/ 0 h 1472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758836" h="1472619">
                <a:moveTo>
                  <a:pt x="0" y="1472619"/>
                </a:moveTo>
                <a:cubicBezTo>
                  <a:pt x="1903768" y="1464335"/>
                  <a:pt x="4003815" y="124628"/>
                  <a:pt x="1846467" y="0"/>
                </a:cubicBezTo>
              </a:path>
            </a:pathLst>
          </a:custGeom>
          <a:noFill/>
          <a:ln w="73025">
            <a:solidFill>
              <a:schemeClr val="tx1">
                <a:lumMod val="95000"/>
                <a:lumOff val="5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5139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lustraciones, imágenes clip art, dibujos animados e iconos de stock de romper cadenas de hombre - prisoner release">
            <a:extLst>
              <a:ext uri="{FF2B5EF4-FFF2-40B4-BE49-F238E27FC236}">
                <a16:creationId xmlns:a16="http://schemas.microsoft.com/office/drawing/2014/main" id="{881E8E10-58E9-F8C4-A999-2013603E27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16" t="15527"/>
          <a:stretch/>
        </p:blipFill>
        <p:spPr bwMode="auto">
          <a:xfrm>
            <a:off x="7872946" y="5177481"/>
            <a:ext cx="1508406" cy="1454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54509"/>
            <a:ext cx="8229600" cy="677327"/>
          </a:xfrm>
        </p:spPr>
        <p:txBody>
          <a:bodyPr/>
          <a:lstStyle/>
          <a:p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Mixture and Sub-threshold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7876" y="713714"/>
            <a:ext cx="10981624" cy="5918579"/>
          </a:xfrm>
        </p:spPr>
        <p:txBody>
          <a:bodyPr/>
          <a:lstStyle/>
          <a:p>
            <a:pPr marL="514350" indent="-514350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 “DNA mixture” is ultimately an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epg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– a graph. The graph represents physical DNA but imperfectly, incompletely, and also includes garbage.</a:t>
            </a:r>
          </a:p>
          <a:p>
            <a:pPr marL="514350" indent="-514350"/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Epg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interpretation adopts an Analytical Threshold as a lower bound below which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epg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data is ignored as unreliable. But a subtle error:</a:t>
            </a:r>
          </a:p>
          <a:p>
            <a:pPr marL="914400" lvl="1" indent="-514350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Sub-threshold signals may represent real DNA, but may be garbage, so are unreliable as information. </a:t>
            </a:r>
          </a:p>
          <a:p>
            <a:pPr marL="514350" indent="-514350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The Baskerville principle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914400" lvl="1" indent="-514350"/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Lack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of signal (called “Baskerville” information) isn’t susceptible to the “unreliable information” argument. </a:t>
            </a:r>
          </a:p>
          <a:p>
            <a:pPr marL="514350" indent="-514350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Therefore “Baskerville” sub-threshold information must be admissible.</a:t>
            </a:r>
          </a:p>
          <a:p>
            <a:pPr marL="914400" lvl="1" indent="-514350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Effect can be computed, sometimes simply</a:t>
            </a:r>
          </a:p>
          <a:p>
            <a:pPr marL="514350" indent="-514350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Likely to be exculpatory.</a:t>
            </a:r>
            <a:endParaRPr lang="en-US" sz="32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E6A01C-B590-43F8-8231-5CCFA3C91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2B1306-92D8-4297-A618-1FAE7B4D1786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86A3B3F-C1BF-2FFC-8789-722722B5BC2E}"/>
              </a:ext>
            </a:extLst>
          </p:cNvPr>
          <p:cNvSpPr/>
          <p:nvPr/>
        </p:nvSpPr>
        <p:spPr>
          <a:xfrm>
            <a:off x="1390200" y="2636156"/>
            <a:ext cx="3784984" cy="16503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itle 32">
            <a:extLst>
              <a:ext uri="{FF2B5EF4-FFF2-40B4-BE49-F238E27FC236}">
                <a16:creationId xmlns:a16="http://schemas.microsoft.com/office/drawing/2014/main" id="{4EDEE255-93B9-DFC7-6F06-E4C9EFBFB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20594"/>
          </a:xfrm>
        </p:spPr>
        <p:txBody>
          <a:bodyPr/>
          <a:lstStyle/>
          <a:p>
            <a:r>
              <a:rPr lang="en-US" dirty="0"/>
              <a:t>Void below AT is Baskerville information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3ADAA6-49E0-449C-AFC0-BEA700BC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40554" y="6572922"/>
            <a:ext cx="2907064" cy="365125"/>
          </a:xfrm>
        </p:spPr>
        <p:txBody>
          <a:bodyPr/>
          <a:lstStyle/>
          <a:p>
            <a:pPr>
              <a:defRPr/>
            </a:pPr>
            <a:fld id="{E82B1306-92D8-4297-A618-1FAE7B4D1786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784FC07-6DB2-E177-E3AF-9BBCF24A1765}"/>
              </a:ext>
            </a:extLst>
          </p:cNvPr>
          <p:cNvSpPr/>
          <p:nvPr/>
        </p:nvSpPr>
        <p:spPr>
          <a:xfrm>
            <a:off x="1409838" y="4289045"/>
            <a:ext cx="3764915" cy="729308"/>
          </a:xfrm>
          <a:prstGeom prst="rect">
            <a:avLst/>
          </a:prstGeom>
          <a:solidFill>
            <a:srgbClr val="FDE6D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32E95F8F-8396-B148-9550-42528F9414FD}"/>
              </a:ext>
            </a:extLst>
          </p:cNvPr>
          <p:cNvSpPr/>
          <p:nvPr/>
        </p:nvSpPr>
        <p:spPr>
          <a:xfrm>
            <a:off x="1950868" y="2231120"/>
            <a:ext cx="211604" cy="2830503"/>
          </a:xfrm>
          <a:custGeom>
            <a:avLst/>
            <a:gdLst>
              <a:gd name="connsiteX0" fmla="*/ 0 w 274320"/>
              <a:gd name="connsiteY0" fmla="*/ 1805941 h 1805941"/>
              <a:gd name="connsiteX1" fmla="*/ 125730 w 274320"/>
              <a:gd name="connsiteY1" fmla="*/ 1 h 1805941"/>
              <a:gd name="connsiteX2" fmla="*/ 274320 w 274320"/>
              <a:gd name="connsiteY2" fmla="*/ 1794511 h 1805941"/>
              <a:gd name="connsiteX3" fmla="*/ 274320 w 274320"/>
              <a:gd name="connsiteY3" fmla="*/ 1794511 h 1805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4320" h="1805941">
                <a:moveTo>
                  <a:pt x="0" y="1805941"/>
                </a:moveTo>
                <a:cubicBezTo>
                  <a:pt x="40005" y="903923"/>
                  <a:pt x="80010" y="1906"/>
                  <a:pt x="125730" y="1"/>
                </a:cubicBezTo>
                <a:cubicBezTo>
                  <a:pt x="171450" y="-1904"/>
                  <a:pt x="274320" y="1794511"/>
                  <a:pt x="274320" y="1794511"/>
                </a:cubicBezTo>
                <a:lnTo>
                  <a:pt x="274320" y="1794511"/>
                </a:lnTo>
              </a:path>
            </a:pathLst>
          </a:cu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0B8E700-22B9-3C5C-C8C5-FCBB591E3BC4}"/>
              </a:ext>
            </a:extLst>
          </p:cNvPr>
          <p:cNvSpPr txBox="1"/>
          <p:nvPr/>
        </p:nvSpPr>
        <p:spPr>
          <a:xfrm>
            <a:off x="-152097" y="2361515"/>
            <a:ext cx="15819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/>
              <a:t>AT=150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F671CA5-6FEB-D50E-ECD4-F3C77675B772}"/>
              </a:ext>
            </a:extLst>
          </p:cNvPr>
          <p:cNvSpPr txBox="1"/>
          <p:nvPr/>
        </p:nvSpPr>
        <p:spPr>
          <a:xfrm>
            <a:off x="786362" y="5203491"/>
            <a:ext cx="24031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allele </a:t>
            </a:r>
            <a:r>
              <a:rPr lang="en-US" sz="2400" b="1" dirty="0"/>
              <a:t>#12</a:t>
            </a:r>
            <a:endParaRPr lang="en-US" sz="2400" dirty="0"/>
          </a:p>
          <a:p>
            <a:pPr algn="ctr"/>
            <a:r>
              <a:rPr lang="en-US" sz="2400" dirty="0"/>
              <a:t>recorded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6113CC4-C093-4601-5C67-B66AE27912D8}"/>
              </a:ext>
            </a:extLst>
          </p:cNvPr>
          <p:cNvCxnSpPr>
            <a:cxnSpLocks/>
          </p:cNvCxnSpPr>
          <p:nvPr/>
        </p:nvCxnSpPr>
        <p:spPr>
          <a:xfrm>
            <a:off x="1378622" y="5059110"/>
            <a:ext cx="4298089" cy="0"/>
          </a:xfrm>
          <a:prstGeom prst="line">
            <a:avLst/>
          </a:prstGeom>
          <a:ln w="38100">
            <a:solidFill>
              <a:srgbClr val="217B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0F3873CD-580F-2288-A143-776C65ECB878}"/>
              </a:ext>
            </a:extLst>
          </p:cNvPr>
          <p:cNvSpPr txBox="1"/>
          <p:nvPr/>
        </p:nvSpPr>
        <p:spPr>
          <a:xfrm>
            <a:off x="-147640" y="4781247"/>
            <a:ext cx="15819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/>
              <a:t>0 </a:t>
            </a:r>
            <a:r>
              <a:rPr lang="en-US" sz="2400" dirty="0" err="1"/>
              <a:t>rfu</a:t>
            </a:r>
            <a:endParaRPr lang="en-US" sz="24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D6CA3F9-A132-B489-2927-16FA2F0FFB90}"/>
              </a:ext>
            </a:extLst>
          </p:cNvPr>
          <p:cNvSpPr txBox="1"/>
          <p:nvPr/>
        </p:nvSpPr>
        <p:spPr>
          <a:xfrm>
            <a:off x="2163299" y="2946949"/>
            <a:ext cx="222798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chemeClr val="accent4">
                    <a:lumMod val="50000"/>
                  </a:schemeClr>
                </a:solidFill>
              </a:rPr>
              <a:t>Baskerville </a:t>
            </a:r>
          </a:p>
          <a:p>
            <a:r>
              <a:rPr lang="en-US" sz="2200" b="1" dirty="0">
                <a:solidFill>
                  <a:schemeClr val="accent4">
                    <a:lumMod val="50000"/>
                  </a:schemeClr>
                </a:solidFill>
              </a:rPr>
              <a:t>sub-threshold area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6858C1A-CF2D-1DBC-22DD-061C397B4DE1}"/>
              </a:ext>
            </a:extLst>
          </p:cNvPr>
          <p:cNvSpPr txBox="1"/>
          <p:nvPr/>
        </p:nvSpPr>
        <p:spPr>
          <a:xfrm>
            <a:off x="2159902" y="4314324"/>
            <a:ext cx="25125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Traditional “don’t look”</a:t>
            </a:r>
          </a:p>
          <a:p>
            <a:r>
              <a:rPr lang="en-US" dirty="0"/>
              <a:t>sub-threshold area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C1714EB-D023-1C34-132C-3F7F0913EB80}"/>
              </a:ext>
            </a:extLst>
          </p:cNvPr>
          <p:cNvSpPr txBox="1"/>
          <p:nvPr/>
        </p:nvSpPr>
        <p:spPr>
          <a:xfrm>
            <a:off x="3224766" y="5211957"/>
            <a:ext cx="24031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allele </a:t>
            </a:r>
            <a:r>
              <a:rPr lang="en-US" sz="2400" b="1" dirty="0"/>
              <a:t>#14</a:t>
            </a:r>
            <a:endParaRPr lang="en-US" sz="2400" dirty="0"/>
          </a:p>
          <a:p>
            <a:pPr algn="ctr"/>
            <a:r>
              <a:rPr lang="en-US" sz="2400" dirty="0"/>
              <a:t>position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E60EA1F-B71D-4217-2CC3-C07BF4D82B95}"/>
              </a:ext>
            </a:extLst>
          </p:cNvPr>
          <p:cNvSpPr txBox="1"/>
          <p:nvPr/>
        </p:nvSpPr>
        <p:spPr>
          <a:xfrm flipH="1">
            <a:off x="1728085" y="1721391"/>
            <a:ext cx="533414" cy="430887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chemeClr val="bg1">
                    <a:lumMod val="95000"/>
                  </a:schemeClr>
                </a:solidFill>
              </a:rPr>
              <a:t>12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8812B99-2999-15A5-8262-E89FE0EFD979}"/>
              </a:ext>
            </a:extLst>
          </p:cNvPr>
          <p:cNvSpPr txBox="1"/>
          <p:nvPr/>
        </p:nvSpPr>
        <p:spPr>
          <a:xfrm flipH="1">
            <a:off x="4092108" y="1721391"/>
            <a:ext cx="571218" cy="430887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chemeClr val="bg1">
                    <a:lumMod val="95000"/>
                  </a:schemeClr>
                </a:solidFill>
              </a:rPr>
              <a:t>14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6FB3556-4A31-52E8-3511-ECE1258F5EE6}"/>
              </a:ext>
            </a:extLst>
          </p:cNvPr>
          <p:cNvSpPr txBox="1"/>
          <p:nvPr/>
        </p:nvSpPr>
        <p:spPr>
          <a:xfrm>
            <a:off x="2471312" y="1598105"/>
            <a:ext cx="13917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Genotype of suspect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34DBCDB-3FA6-E195-9915-382ADC4DB0D6}"/>
              </a:ext>
            </a:extLst>
          </p:cNvPr>
          <p:cNvSpPr txBox="1"/>
          <p:nvPr/>
        </p:nvSpPr>
        <p:spPr>
          <a:xfrm>
            <a:off x="5356012" y="2713864"/>
            <a:ext cx="6483061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>
                <a:latin typeface="Palatino Linotype" panose="02040502050505030304" pitchFamily="18" charset="0"/>
              </a:rPr>
              <a:t>Sub-threshold Baskerville Void</a:t>
            </a:r>
            <a:r>
              <a:rPr lang="en-US" sz="2200" dirty="0">
                <a:latin typeface="Palatino Linotype" panose="02040502050505030304" pitchFamily="18" charset="0"/>
              </a:rPr>
              <a:t> is reliable information.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00" dirty="0">
                <a:latin typeface="Palatino Linotype" panose="02040502050505030304" pitchFamily="18" charset="0"/>
              </a:rPr>
              <a:t>Dropout? or Suspect didn’t contribute?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3">
                    <a:lumMod val="50000"/>
                  </a:schemeClr>
                </a:solidFill>
                <a:latin typeface="Palatino Linotype" panose="02040502050505030304" pitchFamily="18" charset="0"/>
              </a:rPr>
              <a:t>(Sometimes nothing can be a real cool hand)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latin typeface="Palatino Linotype" panose="02040502050505030304" pitchFamily="18" charset="0"/>
              </a:rPr>
              <a:t>(Sub-threshold signal is beyond this short talk.)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4689C39B-F04E-1B11-5EB3-86202F667810}"/>
              </a:ext>
            </a:extLst>
          </p:cNvPr>
          <p:cNvSpPr/>
          <p:nvPr/>
        </p:nvSpPr>
        <p:spPr>
          <a:xfrm>
            <a:off x="4184190" y="2745460"/>
            <a:ext cx="326451" cy="1490870"/>
          </a:xfrm>
          <a:prstGeom prst="ellipse">
            <a:avLst/>
          </a:prstGeom>
          <a:solidFill>
            <a:srgbClr val="FFFFFF">
              <a:alpha val="0"/>
            </a:srgbClr>
          </a:solidFill>
          <a:ln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82448455-24E8-31F8-DF51-B7784779420C}"/>
              </a:ext>
            </a:extLst>
          </p:cNvPr>
          <p:cNvSpPr/>
          <p:nvPr/>
        </p:nvSpPr>
        <p:spPr>
          <a:xfrm>
            <a:off x="4345107" y="1953054"/>
            <a:ext cx="3523332" cy="779896"/>
          </a:xfrm>
          <a:custGeom>
            <a:avLst/>
            <a:gdLst>
              <a:gd name="connsiteX0" fmla="*/ 0 w 2481943"/>
              <a:gd name="connsiteY0" fmla="*/ 676594 h 866305"/>
              <a:gd name="connsiteX1" fmla="*/ 1436914 w 2481943"/>
              <a:gd name="connsiteY1" fmla="*/ 1680 h 866305"/>
              <a:gd name="connsiteX2" fmla="*/ 1567543 w 2481943"/>
              <a:gd name="connsiteY2" fmla="*/ 850766 h 866305"/>
              <a:gd name="connsiteX3" fmla="*/ 2481943 w 2481943"/>
              <a:gd name="connsiteY3" fmla="*/ 469766 h 866305"/>
              <a:gd name="connsiteX0" fmla="*/ 0 w 2449286"/>
              <a:gd name="connsiteY0" fmla="*/ 687249 h 866074"/>
              <a:gd name="connsiteX1" fmla="*/ 1404257 w 2449286"/>
              <a:gd name="connsiteY1" fmla="*/ 1449 h 866074"/>
              <a:gd name="connsiteX2" fmla="*/ 1534886 w 2449286"/>
              <a:gd name="connsiteY2" fmla="*/ 850535 h 866074"/>
              <a:gd name="connsiteX3" fmla="*/ 2449286 w 2449286"/>
              <a:gd name="connsiteY3" fmla="*/ 469535 h 866074"/>
              <a:gd name="connsiteX0" fmla="*/ 0 w 2449286"/>
              <a:gd name="connsiteY0" fmla="*/ 779156 h 957981"/>
              <a:gd name="connsiteX1" fmla="*/ 184627 w 2449286"/>
              <a:gd name="connsiteY1" fmla="*/ 98832 h 957981"/>
              <a:gd name="connsiteX2" fmla="*/ 1404257 w 2449286"/>
              <a:gd name="connsiteY2" fmla="*/ 93356 h 957981"/>
              <a:gd name="connsiteX3" fmla="*/ 1534886 w 2449286"/>
              <a:gd name="connsiteY3" fmla="*/ 942442 h 957981"/>
              <a:gd name="connsiteX4" fmla="*/ 2449286 w 2449286"/>
              <a:gd name="connsiteY4" fmla="*/ 561442 h 957981"/>
              <a:gd name="connsiteX0" fmla="*/ 0 w 2449286"/>
              <a:gd name="connsiteY0" fmla="*/ 681162 h 859987"/>
              <a:gd name="connsiteX1" fmla="*/ 184627 w 2449286"/>
              <a:gd name="connsiteY1" fmla="*/ 838 h 859987"/>
              <a:gd name="connsiteX2" fmla="*/ 1534886 w 2449286"/>
              <a:gd name="connsiteY2" fmla="*/ 844448 h 859987"/>
              <a:gd name="connsiteX3" fmla="*/ 2449286 w 2449286"/>
              <a:gd name="connsiteY3" fmla="*/ 463448 h 859987"/>
              <a:gd name="connsiteX0" fmla="*/ 0 w 2449286"/>
              <a:gd name="connsiteY0" fmla="*/ 821457 h 821457"/>
              <a:gd name="connsiteX1" fmla="*/ 184627 w 2449286"/>
              <a:gd name="connsiteY1" fmla="*/ 141133 h 821457"/>
              <a:gd name="connsiteX2" fmla="*/ 1126672 w 2449286"/>
              <a:gd name="connsiteY2" fmla="*/ 15915 h 821457"/>
              <a:gd name="connsiteX3" fmla="*/ 2449286 w 2449286"/>
              <a:gd name="connsiteY3" fmla="*/ 603743 h 821457"/>
              <a:gd name="connsiteX0" fmla="*/ 26245 w 2475531"/>
              <a:gd name="connsiteY0" fmla="*/ 682631 h 682631"/>
              <a:gd name="connsiteX1" fmla="*/ 210872 w 2475531"/>
              <a:gd name="connsiteY1" fmla="*/ 2307 h 682631"/>
              <a:gd name="connsiteX2" fmla="*/ 2475531 w 2475531"/>
              <a:gd name="connsiteY2" fmla="*/ 464917 h 682631"/>
              <a:gd name="connsiteX0" fmla="*/ 26245 w 645856"/>
              <a:gd name="connsiteY0" fmla="*/ 681277 h 1073163"/>
              <a:gd name="connsiteX1" fmla="*/ 210872 w 645856"/>
              <a:gd name="connsiteY1" fmla="*/ 953 h 1073163"/>
              <a:gd name="connsiteX2" fmla="*/ 645856 w 645856"/>
              <a:gd name="connsiteY2" fmla="*/ 1073163 h 1073163"/>
              <a:gd name="connsiteX0" fmla="*/ 26245 w 813516"/>
              <a:gd name="connsiteY0" fmla="*/ 681267 h 1084039"/>
              <a:gd name="connsiteX1" fmla="*/ 210872 w 813516"/>
              <a:gd name="connsiteY1" fmla="*/ 943 h 1084039"/>
              <a:gd name="connsiteX2" fmla="*/ 813516 w 813516"/>
              <a:gd name="connsiteY2" fmla="*/ 1084039 h 1084039"/>
              <a:gd name="connsiteX0" fmla="*/ 12763 w 821902"/>
              <a:gd name="connsiteY0" fmla="*/ 681267 h 1084039"/>
              <a:gd name="connsiteX1" fmla="*/ 219258 w 821902"/>
              <a:gd name="connsiteY1" fmla="*/ 943 h 1084039"/>
              <a:gd name="connsiteX2" fmla="*/ 821902 w 821902"/>
              <a:gd name="connsiteY2" fmla="*/ 1084039 h 1084039"/>
              <a:gd name="connsiteX0" fmla="*/ 42309 w 851448"/>
              <a:gd name="connsiteY0" fmla="*/ 681267 h 1084039"/>
              <a:gd name="connsiteX1" fmla="*/ 248804 w 851448"/>
              <a:gd name="connsiteY1" fmla="*/ 943 h 1084039"/>
              <a:gd name="connsiteX2" fmla="*/ 851448 w 851448"/>
              <a:gd name="connsiteY2" fmla="*/ 1084039 h 1084039"/>
              <a:gd name="connsiteX0" fmla="*/ 0 w 809139"/>
              <a:gd name="connsiteY0" fmla="*/ 437749 h 840521"/>
              <a:gd name="connsiteX1" fmla="*/ 397349 w 809139"/>
              <a:gd name="connsiteY1" fmla="*/ 75684 h 840521"/>
              <a:gd name="connsiteX2" fmla="*/ 809139 w 809139"/>
              <a:gd name="connsiteY2" fmla="*/ 840521 h 840521"/>
              <a:gd name="connsiteX0" fmla="*/ 0 w 809139"/>
              <a:gd name="connsiteY0" fmla="*/ 437749 h 840525"/>
              <a:gd name="connsiteX1" fmla="*/ 397349 w 809139"/>
              <a:gd name="connsiteY1" fmla="*/ 75684 h 840525"/>
              <a:gd name="connsiteX2" fmla="*/ 809139 w 809139"/>
              <a:gd name="connsiteY2" fmla="*/ 840521 h 840525"/>
              <a:gd name="connsiteX0" fmla="*/ 0 w 809139"/>
              <a:gd name="connsiteY0" fmla="*/ 0 h 402772"/>
              <a:gd name="connsiteX1" fmla="*/ 809139 w 809139"/>
              <a:gd name="connsiteY1" fmla="*/ 402772 h 402772"/>
              <a:gd name="connsiteX0" fmla="*/ 0 w 809139"/>
              <a:gd name="connsiteY0" fmla="*/ 196052 h 598824"/>
              <a:gd name="connsiteX1" fmla="*/ 809139 w 809139"/>
              <a:gd name="connsiteY1" fmla="*/ 598824 h 598824"/>
              <a:gd name="connsiteX0" fmla="*/ 0 w 1082329"/>
              <a:gd name="connsiteY0" fmla="*/ 204363 h 555553"/>
              <a:gd name="connsiteX1" fmla="*/ 1082329 w 1082329"/>
              <a:gd name="connsiteY1" fmla="*/ 555553 h 555553"/>
              <a:gd name="connsiteX0" fmla="*/ 0 w 1082329"/>
              <a:gd name="connsiteY0" fmla="*/ 307540 h 658730"/>
              <a:gd name="connsiteX1" fmla="*/ 1082329 w 1082329"/>
              <a:gd name="connsiteY1" fmla="*/ 658730 h 658730"/>
              <a:gd name="connsiteX0" fmla="*/ 0 w 1082329"/>
              <a:gd name="connsiteY0" fmla="*/ 463381 h 814571"/>
              <a:gd name="connsiteX1" fmla="*/ 1082329 w 1082329"/>
              <a:gd name="connsiteY1" fmla="*/ 814571 h 814571"/>
              <a:gd name="connsiteX0" fmla="*/ 0 w 1286436"/>
              <a:gd name="connsiteY0" fmla="*/ 496509 h 697644"/>
              <a:gd name="connsiteX1" fmla="*/ 1286436 w 1286436"/>
              <a:gd name="connsiteY1" fmla="*/ 697644 h 697644"/>
              <a:gd name="connsiteX0" fmla="*/ 0 w 1286436"/>
              <a:gd name="connsiteY0" fmla="*/ 528679 h 729814"/>
              <a:gd name="connsiteX1" fmla="*/ 1286436 w 1286436"/>
              <a:gd name="connsiteY1" fmla="*/ 729814 h 729814"/>
              <a:gd name="connsiteX0" fmla="*/ 0 w 1298996"/>
              <a:gd name="connsiteY0" fmla="*/ 513138 h 775233"/>
              <a:gd name="connsiteX1" fmla="*/ 1298996 w 1298996"/>
              <a:gd name="connsiteY1" fmla="*/ 775233 h 775233"/>
              <a:gd name="connsiteX0" fmla="*/ 1136 w 1300132"/>
              <a:gd name="connsiteY0" fmla="*/ 515220 h 777315"/>
              <a:gd name="connsiteX1" fmla="*/ 1300132 w 1300132"/>
              <a:gd name="connsiteY1" fmla="*/ 777315 h 777315"/>
              <a:gd name="connsiteX0" fmla="*/ 1109 w 1327120"/>
              <a:gd name="connsiteY0" fmla="*/ 530647 h 732230"/>
              <a:gd name="connsiteX1" fmla="*/ 1327120 w 1327120"/>
              <a:gd name="connsiteY1" fmla="*/ 732230 h 732230"/>
              <a:gd name="connsiteX0" fmla="*/ 1159 w 1277644"/>
              <a:gd name="connsiteY0" fmla="*/ 548829 h 683177"/>
              <a:gd name="connsiteX1" fmla="*/ 1277644 w 1277644"/>
              <a:gd name="connsiteY1" fmla="*/ 683177 h 683177"/>
              <a:gd name="connsiteX0" fmla="*/ 1159 w 1277644"/>
              <a:gd name="connsiteY0" fmla="*/ 556432 h 663886"/>
              <a:gd name="connsiteX1" fmla="*/ 1277644 w 1277644"/>
              <a:gd name="connsiteY1" fmla="*/ 663886 h 663886"/>
              <a:gd name="connsiteX0" fmla="*/ 1649 w 952006"/>
              <a:gd name="connsiteY0" fmla="*/ 548015 h 685287"/>
              <a:gd name="connsiteX1" fmla="*/ 952006 w 952006"/>
              <a:gd name="connsiteY1" fmla="*/ 685287 h 685287"/>
              <a:gd name="connsiteX0" fmla="*/ 1595 w 978574"/>
              <a:gd name="connsiteY0" fmla="*/ 526690 h 743475"/>
              <a:gd name="connsiteX1" fmla="*/ 978574 w 978574"/>
              <a:gd name="connsiteY1" fmla="*/ 743475 h 743475"/>
              <a:gd name="connsiteX0" fmla="*/ 623 w 2223063"/>
              <a:gd name="connsiteY0" fmla="*/ 535692 h 718187"/>
              <a:gd name="connsiteX1" fmla="*/ 2223064 w 2223063"/>
              <a:gd name="connsiteY1" fmla="*/ 718187 h 718187"/>
              <a:gd name="connsiteX0" fmla="*/ 603 w 2223044"/>
              <a:gd name="connsiteY0" fmla="*/ 597401 h 779896"/>
              <a:gd name="connsiteX1" fmla="*/ 2223044 w 2223044"/>
              <a:gd name="connsiteY1" fmla="*/ 779896 h 779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223044" h="779896">
                <a:moveTo>
                  <a:pt x="603" y="597401"/>
                </a:moveTo>
                <a:cubicBezTo>
                  <a:pt x="-40555" y="-571950"/>
                  <a:pt x="2038498" y="244124"/>
                  <a:pt x="2223044" y="779896"/>
                </a:cubicBezTo>
              </a:path>
            </a:pathLst>
          </a:custGeom>
          <a:noFill/>
          <a:ln w="73025">
            <a:solidFill>
              <a:schemeClr val="accent4">
                <a:lumMod val="40000"/>
                <a:lumOff val="60000"/>
              </a:schemeClr>
            </a:solidFill>
            <a:headEnd type="triangle" w="lg" len="med"/>
            <a:tailEnd type="triangle" w="lg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33C2C076-CF34-5CEC-97B9-A53EA53525F5}"/>
              </a:ext>
            </a:extLst>
          </p:cNvPr>
          <p:cNvSpPr/>
          <p:nvPr/>
        </p:nvSpPr>
        <p:spPr>
          <a:xfrm>
            <a:off x="4182354" y="2726134"/>
            <a:ext cx="326451" cy="1490870"/>
          </a:xfrm>
          <a:prstGeom prst="ellipse">
            <a:avLst/>
          </a:prstGeom>
          <a:solidFill>
            <a:srgbClr val="FFFFFF">
              <a:alpha val="0"/>
            </a:srgbClr>
          </a:solidFill>
          <a:ln w="57150">
            <a:solidFill>
              <a:schemeClr val="accent4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CDCC4CF-D7A4-20E9-37FA-C116FB84B951}"/>
              </a:ext>
            </a:extLst>
          </p:cNvPr>
          <p:cNvSpPr txBox="1"/>
          <p:nvPr/>
        </p:nvSpPr>
        <p:spPr>
          <a:xfrm>
            <a:off x="175258" y="1219609"/>
            <a:ext cx="1548037" cy="40011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A locus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A12068EC-2BC1-9679-6E39-90C860F02BEE}"/>
              </a:ext>
            </a:extLst>
          </p:cNvPr>
          <p:cNvCxnSpPr>
            <a:cxnSpLocks/>
          </p:cNvCxnSpPr>
          <p:nvPr/>
        </p:nvCxnSpPr>
        <p:spPr>
          <a:xfrm flipH="1">
            <a:off x="1429822" y="2636156"/>
            <a:ext cx="4666178" cy="0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7612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>
            <a:extLst>
              <a:ext uri="{FF2B5EF4-FFF2-40B4-BE49-F238E27FC236}">
                <a16:creationId xmlns:a16="http://schemas.microsoft.com/office/drawing/2014/main" id="{DF3BE6E4-CB50-41A7-97A2-5C00A19369AA}"/>
              </a:ext>
            </a:extLst>
          </p:cNvPr>
          <p:cNvSpPr>
            <a:spLocks/>
          </p:cNvSpPr>
          <p:nvPr/>
        </p:nvSpPr>
        <p:spPr>
          <a:xfrm rot="16200000">
            <a:off x="4752269" y="989479"/>
            <a:ext cx="530352" cy="40274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27F84696-61E5-4A90-9432-D6A4F03D71C3}"/>
              </a:ext>
            </a:extLst>
          </p:cNvPr>
          <p:cNvSpPr>
            <a:spLocks noChangeAspect="1"/>
          </p:cNvSpPr>
          <p:nvPr/>
        </p:nvSpPr>
        <p:spPr>
          <a:xfrm rot="-5400000">
            <a:off x="2759072" y="1689100"/>
            <a:ext cx="3169376" cy="1371600"/>
          </a:xfrm>
          <a:custGeom>
            <a:avLst/>
            <a:gdLst>
              <a:gd name="connsiteX0" fmla="*/ 0 w 2399071"/>
              <a:gd name="connsiteY0" fmla="*/ 0 h 1691148"/>
              <a:gd name="connsiteX1" fmla="*/ 2399071 w 2399071"/>
              <a:gd name="connsiteY1" fmla="*/ 1691148 h 1691148"/>
              <a:gd name="connsiteX0" fmla="*/ 0 w 6606613"/>
              <a:gd name="connsiteY0" fmla="*/ 0 h 3405939"/>
              <a:gd name="connsiteX1" fmla="*/ 6606613 w 6606613"/>
              <a:gd name="connsiteY1" fmla="*/ 3405939 h 3405939"/>
              <a:gd name="connsiteX0" fmla="*/ 0 w 6606613"/>
              <a:gd name="connsiteY0" fmla="*/ 0 h 3405939"/>
              <a:gd name="connsiteX1" fmla="*/ 6606613 w 6606613"/>
              <a:gd name="connsiteY1" fmla="*/ 3405939 h 3405939"/>
              <a:gd name="connsiteX0" fmla="*/ 0 w 10321628"/>
              <a:gd name="connsiteY0" fmla="*/ 0 h 6216291"/>
              <a:gd name="connsiteX1" fmla="*/ 10321628 w 10321628"/>
              <a:gd name="connsiteY1" fmla="*/ 6216291 h 6216291"/>
              <a:gd name="connsiteX0" fmla="*/ 0 w 10321628"/>
              <a:gd name="connsiteY0" fmla="*/ 0 h 6216291"/>
              <a:gd name="connsiteX1" fmla="*/ 10321628 w 10321628"/>
              <a:gd name="connsiteY1" fmla="*/ 6216291 h 6216291"/>
              <a:gd name="connsiteX0" fmla="*/ 0 w 11842828"/>
              <a:gd name="connsiteY0" fmla="*/ 0 h 7867416"/>
              <a:gd name="connsiteX1" fmla="*/ 11842828 w 11842828"/>
              <a:gd name="connsiteY1" fmla="*/ 7867416 h 7867416"/>
              <a:gd name="connsiteX0" fmla="*/ 0 w 16146712"/>
              <a:gd name="connsiteY0" fmla="*/ 0 h 11720042"/>
              <a:gd name="connsiteX1" fmla="*/ 16146712 w 16146712"/>
              <a:gd name="connsiteY1" fmla="*/ 11720042 h 11720042"/>
              <a:gd name="connsiteX0" fmla="*/ 0 w 16146712"/>
              <a:gd name="connsiteY0" fmla="*/ 0 h 11720042"/>
              <a:gd name="connsiteX1" fmla="*/ 1945881 w 16146712"/>
              <a:gd name="connsiteY1" fmla="*/ 1918126 h 11720042"/>
              <a:gd name="connsiteX2" fmla="*/ 16146712 w 16146712"/>
              <a:gd name="connsiteY2" fmla="*/ 11720042 h 11720042"/>
              <a:gd name="connsiteX0" fmla="*/ 0 w 20747414"/>
              <a:gd name="connsiteY0" fmla="*/ 2347279 h 9801916"/>
              <a:gd name="connsiteX1" fmla="*/ 6546583 w 20747414"/>
              <a:gd name="connsiteY1" fmla="*/ 0 h 9801916"/>
              <a:gd name="connsiteX2" fmla="*/ 20747414 w 20747414"/>
              <a:gd name="connsiteY2" fmla="*/ 9801916 h 9801916"/>
              <a:gd name="connsiteX0" fmla="*/ 0 w 20747414"/>
              <a:gd name="connsiteY0" fmla="*/ 2347279 h 9801916"/>
              <a:gd name="connsiteX1" fmla="*/ 6546583 w 20747414"/>
              <a:gd name="connsiteY1" fmla="*/ 0 h 9801916"/>
              <a:gd name="connsiteX2" fmla="*/ 20747414 w 20747414"/>
              <a:gd name="connsiteY2" fmla="*/ 9801916 h 9801916"/>
              <a:gd name="connsiteX0" fmla="*/ 0 w 20747414"/>
              <a:gd name="connsiteY0" fmla="*/ 2347279 h 9801916"/>
              <a:gd name="connsiteX1" fmla="*/ 6546583 w 20747414"/>
              <a:gd name="connsiteY1" fmla="*/ 0 h 9801916"/>
              <a:gd name="connsiteX2" fmla="*/ 20747414 w 20747414"/>
              <a:gd name="connsiteY2" fmla="*/ 9801916 h 9801916"/>
              <a:gd name="connsiteX0" fmla="*/ 0 w 20747414"/>
              <a:gd name="connsiteY0" fmla="*/ 2347279 h 9801916"/>
              <a:gd name="connsiteX1" fmla="*/ 6546583 w 20747414"/>
              <a:gd name="connsiteY1" fmla="*/ 0 h 9801916"/>
              <a:gd name="connsiteX2" fmla="*/ 20747414 w 20747414"/>
              <a:gd name="connsiteY2" fmla="*/ 9801916 h 9801916"/>
              <a:gd name="connsiteX0" fmla="*/ 0 w 20747414"/>
              <a:gd name="connsiteY0" fmla="*/ 1968897 h 9423534"/>
              <a:gd name="connsiteX1" fmla="*/ 6620787 w 20747414"/>
              <a:gd name="connsiteY1" fmla="*/ 0 h 9423534"/>
              <a:gd name="connsiteX2" fmla="*/ 20747414 w 20747414"/>
              <a:gd name="connsiteY2" fmla="*/ 9423534 h 9423534"/>
              <a:gd name="connsiteX0" fmla="*/ 0 w 20747414"/>
              <a:gd name="connsiteY0" fmla="*/ 1968897 h 9423534"/>
              <a:gd name="connsiteX1" fmla="*/ 6620787 w 20747414"/>
              <a:gd name="connsiteY1" fmla="*/ 0 h 9423534"/>
              <a:gd name="connsiteX2" fmla="*/ 11926440 w 20747414"/>
              <a:gd name="connsiteY2" fmla="*/ 2958265 h 9423534"/>
              <a:gd name="connsiteX3" fmla="*/ 20747414 w 20747414"/>
              <a:gd name="connsiteY3" fmla="*/ 9423534 h 9423534"/>
              <a:gd name="connsiteX0" fmla="*/ 0 w 20747414"/>
              <a:gd name="connsiteY0" fmla="*/ 1968897 h 9423534"/>
              <a:gd name="connsiteX1" fmla="*/ 6620787 w 20747414"/>
              <a:gd name="connsiteY1" fmla="*/ 0 h 9423534"/>
              <a:gd name="connsiteX2" fmla="*/ 11221493 w 20747414"/>
              <a:gd name="connsiteY2" fmla="*/ 4093412 h 9423534"/>
              <a:gd name="connsiteX3" fmla="*/ 20747414 w 20747414"/>
              <a:gd name="connsiteY3" fmla="*/ 9423534 h 9423534"/>
              <a:gd name="connsiteX0" fmla="*/ 0 w 20747414"/>
              <a:gd name="connsiteY0" fmla="*/ 1968897 h 9423534"/>
              <a:gd name="connsiteX1" fmla="*/ 6620787 w 20747414"/>
              <a:gd name="connsiteY1" fmla="*/ 0 h 9423534"/>
              <a:gd name="connsiteX2" fmla="*/ 11221493 w 20747414"/>
              <a:gd name="connsiteY2" fmla="*/ 4093412 h 9423534"/>
              <a:gd name="connsiteX3" fmla="*/ 20747414 w 20747414"/>
              <a:gd name="connsiteY3" fmla="*/ 9423534 h 9423534"/>
              <a:gd name="connsiteX0" fmla="*/ 0 w 20747414"/>
              <a:gd name="connsiteY0" fmla="*/ 1968897 h 9423534"/>
              <a:gd name="connsiteX1" fmla="*/ 6620787 w 20747414"/>
              <a:gd name="connsiteY1" fmla="*/ 0 h 9423534"/>
              <a:gd name="connsiteX2" fmla="*/ 11221493 w 20747414"/>
              <a:gd name="connsiteY2" fmla="*/ 4093412 h 9423534"/>
              <a:gd name="connsiteX3" fmla="*/ 20747414 w 20747414"/>
              <a:gd name="connsiteY3" fmla="*/ 9423534 h 9423534"/>
              <a:gd name="connsiteX0" fmla="*/ 0 w 20747414"/>
              <a:gd name="connsiteY0" fmla="*/ 1968897 h 9423534"/>
              <a:gd name="connsiteX1" fmla="*/ 6620787 w 20747414"/>
              <a:gd name="connsiteY1" fmla="*/ 0 h 9423534"/>
              <a:gd name="connsiteX2" fmla="*/ 11221493 w 20747414"/>
              <a:gd name="connsiteY2" fmla="*/ 4093412 h 9423534"/>
              <a:gd name="connsiteX3" fmla="*/ 20747414 w 20747414"/>
              <a:gd name="connsiteY3" fmla="*/ 9423534 h 9423534"/>
              <a:gd name="connsiteX0" fmla="*/ 0 w 20747414"/>
              <a:gd name="connsiteY0" fmla="*/ 1968897 h 9423534"/>
              <a:gd name="connsiteX1" fmla="*/ 6620787 w 20747414"/>
              <a:gd name="connsiteY1" fmla="*/ 0 h 9423534"/>
              <a:gd name="connsiteX2" fmla="*/ 11221493 w 20747414"/>
              <a:gd name="connsiteY2" fmla="*/ 4093412 h 9423534"/>
              <a:gd name="connsiteX3" fmla="*/ 20747414 w 20747414"/>
              <a:gd name="connsiteY3" fmla="*/ 9423534 h 9423534"/>
              <a:gd name="connsiteX0" fmla="*/ 0 w 20747414"/>
              <a:gd name="connsiteY0" fmla="*/ 1968897 h 9423534"/>
              <a:gd name="connsiteX1" fmla="*/ 6620787 w 20747414"/>
              <a:gd name="connsiteY1" fmla="*/ 0 h 9423534"/>
              <a:gd name="connsiteX2" fmla="*/ 11221493 w 20747414"/>
              <a:gd name="connsiteY2" fmla="*/ 4093412 h 9423534"/>
              <a:gd name="connsiteX3" fmla="*/ 20747414 w 20747414"/>
              <a:gd name="connsiteY3" fmla="*/ 9423534 h 9423534"/>
              <a:gd name="connsiteX0" fmla="*/ 0 w 20747414"/>
              <a:gd name="connsiteY0" fmla="*/ 1968897 h 9423534"/>
              <a:gd name="connsiteX1" fmla="*/ 6620787 w 20747414"/>
              <a:gd name="connsiteY1" fmla="*/ 0 h 9423534"/>
              <a:gd name="connsiteX2" fmla="*/ 11221493 w 20747414"/>
              <a:gd name="connsiteY2" fmla="*/ 4093412 h 9423534"/>
              <a:gd name="connsiteX3" fmla="*/ 20747414 w 20747414"/>
              <a:gd name="connsiteY3" fmla="*/ 9423534 h 9423534"/>
              <a:gd name="connsiteX0" fmla="*/ 0 w 20747414"/>
              <a:gd name="connsiteY0" fmla="*/ 1968897 h 9423534"/>
              <a:gd name="connsiteX1" fmla="*/ 6620787 w 20747414"/>
              <a:gd name="connsiteY1" fmla="*/ 0 h 9423534"/>
              <a:gd name="connsiteX2" fmla="*/ 11221493 w 20747414"/>
              <a:gd name="connsiteY2" fmla="*/ 4093412 h 9423534"/>
              <a:gd name="connsiteX3" fmla="*/ 20747414 w 20747414"/>
              <a:gd name="connsiteY3" fmla="*/ 9423534 h 9423534"/>
              <a:gd name="connsiteX0" fmla="*/ 0 w 19114905"/>
              <a:gd name="connsiteY0" fmla="*/ 5752723 h 9423534"/>
              <a:gd name="connsiteX1" fmla="*/ 4988278 w 19114905"/>
              <a:gd name="connsiteY1" fmla="*/ 0 h 9423534"/>
              <a:gd name="connsiteX2" fmla="*/ 9588984 w 19114905"/>
              <a:gd name="connsiteY2" fmla="*/ 4093412 h 9423534"/>
              <a:gd name="connsiteX3" fmla="*/ 19114905 w 19114905"/>
              <a:gd name="connsiteY3" fmla="*/ 9423534 h 9423534"/>
              <a:gd name="connsiteX0" fmla="*/ 0 w 19114905"/>
              <a:gd name="connsiteY0" fmla="*/ 5752723 h 9423534"/>
              <a:gd name="connsiteX1" fmla="*/ 4988278 w 19114905"/>
              <a:gd name="connsiteY1" fmla="*/ 0 h 9423534"/>
              <a:gd name="connsiteX2" fmla="*/ 9588984 w 19114905"/>
              <a:gd name="connsiteY2" fmla="*/ 4093412 h 9423534"/>
              <a:gd name="connsiteX3" fmla="*/ 19114905 w 19114905"/>
              <a:gd name="connsiteY3" fmla="*/ 9423534 h 9423534"/>
              <a:gd name="connsiteX0" fmla="*/ 0 w 19114905"/>
              <a:gd name="connsiteY0" fmla="*/ 5784829 h 9455640"/>
              <a:gd name="connsiteX1" fmla="*/ 1686160 w 19114905"/>
              <a:gd name="connsiteY1" fmla="*/ 2405596 h 9455640"/>
              <a:gd name="connsiteX2" fmla="*/ 4988278 w 19114905"/>
              <a:gd name="connsiteY2" fmla="*/ 32106 h 9455640"/>
              <a:gd name="connsiteX3" fmla="*/ 9588984 w 19114905"/>
              <a:gd name="connsiteY3" fmla="*/ 4125518 h 9455640"/>
              <a:gd name="connsiteX4" fmla="*/ 19114905 w 19114905"/>
              <a:gd name="connsiteY4" fmla="*/ 9455640 h 9455640"/>
              <a:gd name="connsiteX0" fmla="*/ 0 w 24086633"/>
              <a:gd name="connsiteY0" fmla="*/ 10050234 h 10050234"/>
              <a:gd name="connsiteX1" fmla="*/ 6657888 w 24086633"/>
              <a:gd name="connsiteY1" fmla="*/ 2405596 h 10050234"/>
              <a:gd name="connsiteX2" fmla="*/ 9960006 w 24086633"/>
              <a:gd name="connsiteY2" fmla="*/ 32106 h 10050234"/>
              <a:gd name="connsiteX3" fmla="*/ 14560712 w 24086633"/>
              <a:gd name="connsiteY3" fmla="*/ 4125518 h 10050234"/>
              <a:gd name="connsiteX4" fmla="*/ 24086633 w 24086633"/>
              <a:gd name="connsiteY4" fmla="*/ 9455640 h 10050234"/>
              <a:gd name="connsiteX0" fmla="*/ 0 w 24086633"/>
              <a:gd name="connsiteY0" fmla="*/ 10029377 h 10029377"/>
              <a:gd name="connsiteX1" fmla="*/ 5915840 w 24086633"/>
              <a:gd name="connsiteY1" fmla="*/ 5962176 h 10029377"/>
              <a:gd name="connsiteX2" fmla="*/ 9960006 w 24086633"/>
              <a:gd name="connsiteY2" fmla="*/ 11249 h 10029377"/>
              <a:gd name="connsiteX3" fmla="*/ 14560712 w 24086633"/>
              <a:gd name="connsiteY3" fmla="*/ 4104661 h 10029377"/>
              <a:gd name="connsiteX4" fmla="*/ 24086633 w 24086633"/>
              <a:gd name="connsiteY4" fmla="*/ 9434783 h 10029377"/>
              <a:gd name="connsiteX0" fmla="*/ 0 w 24086633"/>
              <a:gd name="connsiteY0" fmla="*/ 10029377 h 10029377"/>
              <a:gd name="connsiteX1" fmla="*/ 5915840 w 24086633"/>
              <a:gd name="connsiteY1" fmla="*/ 5962176 h 10029377"/>
              <a:gd name="connsiteX2" fmla="*/ 9960006 w 24086633"/>
              <a:gd name="connsiteY2" fmla="*/ 11249 h 10029377"/>
              <a:gd name="connsiteX3" fmla="*/ 14560712 w 24086633"/>
              <a:gd name="connsiteY3" fmla="*/ 4104661 h 10029377"/>
              <a:gd name="connsiteX4" fmla="*/ 24086633 w 24086633"/>
              <a:gd name="connsiteY4" fmla="*/ 9434783 h 10029377"/>
              <a:gd name="connsiteX0" fmla="*/ 0 w 24086633"/>
              <a:gd name="connsiteY0" fmla="*/ 10018128 h 10018128"/>
              <a:gd name="connsiteX1" fmla="*/ 9960006 w 24086633"/>
              <a:gd name="connsiteY1" fmla="*/ 0 h 10018128"/>
              <a:gd name="connsiteX2" fmla="*/ 14560712 w 24086633"/>
              <a:gd name="connsiteY2" fmla="*/ 4093412 h 10018128"/>
              <a:gd name="connsiteX3" fmla="*/ 24086633 w 24086633"/>
              <a:gd name="connsiteY3" fmla="*/ 9423534 h 10018128"/>
              <a:gd name="connsiteX0" fmla="*/ 0 w 24086633"/>
              <a:gd name="connsiteY0" fmla="*/ 10018138 h 10018138"/>
              <a:gd name="connsiteX1" fmla="*/ 9960006 w 24086633"/>
              <a:gd name="connsiteY1" fmla="*/ 10 h 10018138"/>
              <a:gd name="connsiteX2" fmla="*/ 14560712 w 24086633"/>
              <a:gd name="connsiteY2" fmla="*/ 4093422 h 10018138"/>
              <a:gd name="connsiteX3" fmla="*/ 24086633 w 24086633"/>
              <a:gd name="connsiteY3" fmla="*/ 9423544 h 10018138"/>
              <a:gd name="connsiteX0" fmla="*/ 0 w 23492994"/>
              <a:gd name="connsiteY0" fmla="*/ 9536559 h 9536559"/>
              <a:gd name="connsiteX1" fmla="*/ 9366367 w 23492994"/>
              <a:gd name="connsiteY1" fmla="*/ 10 h 9536559"/>
              <a:gd name="connsiteX2" fmla="*/ 13967073 w 23492994"/>
              <a:gd name="connsiteY2" fmla="*/ 4093422 h 9536559"/>
              <a:gd name="connsiteX3" fmla="*/ 23492994 w 23492994"/>
              <a:gd name="connsiteY3" fmla="*/ 9423544 h 9536559"/>
              <a:gd name="connsiteX0" fmla="*/ 0 w 23492994"/>
              <a:gd name="connsiteY0" fmla="*/ 9536559 h 9536559"/>
              <a:gd name="connsiteX1" fmla="*/ 9366367 w 23492994"/>
              <a:gd name="connsiteY1" fmla="*/ 10 h 9536559"/>
              <a:gd name="connsiteX2" fmla="*/ 13967073 w 23492994"/>
              <a:gd name="connsiteY2" fmla="*/ 4093422 h 9536559"/>
              <a:gd name="connsiteX3" fmla="*/ 23492994 w 23492994"/>
              <a:gd name="connsiteY3" fmla="*/ 9423544 h 9536559"/>
              <a:gd name="connsiteX0" fmla="*/ 0 w 23503595"/>
              <a:gd name="connsiteY0" fmla="*/ 9428448 h 9428448"/>
              <a:gd name="connsiteX1" fmla="*/ 9376968 w 23503595"/>
              <a:gd name="connsiteY1" fmla="*/ 10 h 9428448"/>
              <a:gd name="connsiteX2" fmla="*/ 13977674 w 23503595"/>
              <a:gd name="connsiteY2" fmla="*/ 4093422 h 9428448"/>
              <a:gd name="connsiteX3" fmla="*/ 23503595 w 23503595"/>
              <a:gd name="connsiteY3" fmla="*/ 9423544 h 9428448"/>
              <a:gd name="connsiteX0" fmla="*/ 0 w 23503595"/>
              <a:gd name="connsiteY0" fmla="*/ 9428445 h 9473246"/>
              <a:gd name="connsiteX1" fmla="*/ 9376968 w 23503595"/>
              <a:gd name="connsiteY1" fmla="*/ 7 h 9473246"/>
              <a:gd name="connsiteX2" fmla="*/ 13977674 w 23503595"/>
              <a:gd name="connsiteY2" fmla="*/ 4093419 h 9473246"/>
              <a:gd name="connsiteX3" fmla="*/ 23503595 w 23503595"/>
              <a:gd name="connsiteY3" fmla="*/ 9423541 h 9473246"/>
              <a:gd name="connsiteX0" fmla="*/ 0 w 23503595"/>
              <a:gd name="connsiteY0" fmla="*/ 9428439 h 9428439"/>
              <a:gd name="connsiteX1" fmla="*/ 5720019 w 23503595"/>
              <a:gd name="connsiteY1" fmla="*/ 5368029 h 9428439"/>
              <a:gd name="connsiteX2" fmla="*/ 9376968 w 23503595"/>
              <a:gd name="connsiteY2" fmla="*/ 1 h 9428439"/>
              <a:gd name="connsiteX3" fmla="*/ 13977674 w 23503595"/>
              <a:gd name="connsiteY3" fmla="*/ 4093413 h 9428439"/>
              <a:gd name="connsiteX4" fmla="*/ 23503595 w 23503595"/>
              <a:gd name="connsiteY4" fmla="*/ 9423535 h 9428439"/>
              <a:gd name="connsiteX0" fmla="*/ 0 w 23503595"/>
              <a:gd name="connsiteY0" fmla="*/ 9428439 h 9428439"/>
              <a:gd name="connsiteX1" fmla="*/ 5720019 w 23503595"/>
              <a:gd name="connsiteY1" fmla="*/ 5368029 h 9428439"/>
              <a:gd name="connsiteX2" fmla="*/ 9376968 w 23503595"/>
              <a:gd name="connsiteY2" fmla="*/ 1 h 9428439"/>
              <a:gd name="connsiteX3" fmla="*/ 13977674 w 23503595"/>
              <a:gd name="connsiteY3" fmla="*/ 4093413 h 9428439"/>
              <a:gd name="connsiteX4" fmla="*/ 23503595 w 23503595"/>
              <a:gd name="connsiteY4" fmla="*/ 9423535 h 9428439"/>
              <a:gd name="connsiteX0" fmla="*/ 0 w 23503595"/>
              <a:gd name="connsiteY0" fmla="*/ 9428439 h 9428439"/>
              <a:gd name="connsiteX1" fmla="*/ 5720019 w 23503595"/>
              <a:gd name="connsiteY1" fmla="*/ 5368029 h 9428439"/>
              <a:gd name="connsiteX2" fmla="*/ 9376968 w 23503595"/>
              <a:gd name="connsiteY2" fmla="*/ 1 h 9428439"/>
              <a:gd name="connsiteX3" fmla="*/ 13977674 w 23503595"/>
              <a:gd name="connsiteY3" fmla="*/ 4093413 h 9428439"/>
              <a:gd name="connsiteX4" fmla="*/ 23503595 w 23503595"/>
              <a:gd name="connsiteY4" fmla="*/ 9423535 h 9428439"/>
              <a:gd name="connsiteX0" fmla="*/ 0 w 23503595"/>
              <a:gd name="connsiteY0" fmla="*/ 9428439 h 9428439"/>
              <a:gd name="connsiteX1" fmla="*/ 5720019 w 23503595"/>
              <a:gd name="connsiteY1" fmla="*/ 5368029 h 9428439"/>
              <a:gd name="connsiteX2" fmla="*/ 9376968 w 23503595"/>
              <a:gd name="connsiteY2" fmla="*/ 1 h 9428439"/>
              <a:gd name="connsiteX3" fmla="*/ 13977674 w 23503595"/>
              <a:gd name="connsiteY3" fmla="*/ 4093413 h 9428439"/>
              <a:gd name="connsiteX4" fmla="*/ 23503595 w 23503595"/>
              <a:gd name="connsiteY4" fmla="*/ 9423535 h 9428439"/>
              <a:gd name="connsiteX0" fmla="*/ 0 w 23503595"/>
              <a:gd name="connsiteY0" fmla="*/ 9428439 h 9428439"/>
              <a:gd name="connsiteX1" fmla="*/ 5429943 w 23503595"/>
              <a:gd name="connsiteY1" fmla="*/ 5099093 h 9428439"/>
              <a:gd name="connsiteX2" fmla="*/ 9376968 w 23503595"/>
              <a:gd name="connsiteY2" fmla="*/ 1 h 9428439"/>
              <a:gd name="connsiteX3" fmla="*/ 13977674 w 23503595"/>
              <a:gd name="connsiteY3" fmla="*/ 4093413 h 9428439"/>
              <a:gd name="connsiteX4" fmla="*/ 23503595 w 23503595"/>
              <a:gd name="connsiteY4" fmla="*/ 9423535 h 9428439"/>
              <a:gd name="connsiteX0" fmla="*/ 0 w 23503595"/>
              <a:gd name="connsiteY0" fmla="*/ 9428439 h 9431079"/>
              <a:gd name="connsiteX1" fmla="*/ 5429943 w 23503595"/>
              <a:gd name="connsiteY1" fmla="*/ 5099093 h 9431079"/>
              <a:gd name="connsiteX2" fmla="*/ 9376968 w 23503595"/>
              <a:gd name="connsiteY2" fmla="*/ 1 h 9431079"/>
              <a:gd name="connsiteX3" fmla="*/ 13977674 w 23503595"/>
              <a:gd name="connsiteY3" fmla="*/ 4093413 h 9431079"/>
              <a:gd name="connsiteX4" fmla="*/ 23503595 w 23503595"/>
              <a:gd name="connsiteY4" fmla="*/ 9423535 h 9431079"/>
              <a:gd name="connsiteX0" fmla="*/ 0 w 23503595"/>
              <a:gd name="connsiteY0" fmla="*/ 9428439 h 9431079"/>
              <a:gd name="connsiteX1" fmla="*/ 5429943 w 23503595"/>
              <a:gd name="connsiteY1" fmla="*/ 5099093 h 9431079"/>
              <a:gd name="connsiteX2" fmla="*/ 9376968 w 23503595"/>
              <a:gd name="connsiteY2" fmla="*/ 1 h 9431079"/>
              <a:gd name="connsiteX3" fmla="*/ 13977674 w 23503595"/>
              <a:gd name="connsiteY3" fmla="*/ 4093413 h 9431079"/>
              <a:gd name="connsiteX4" fmla="*/ 23503595 w 23503595"/>
              <a:gd name="connsiteY4" fmla="*/ 9423535 h 9431079"/>
              <a:gd name="connsiteX0" fmla="*/ 0 w 23503595"/>
              <a:gd name="connsiteY0" fmla="*/ 9428439 h 9430435"/>
              <a:gd name="connsiteX1" fmla="*/ 5429943 w 23503595"/>
              <a:gd name="connsiteY1" fmla="*/ 5099093 h 9430435"/>
              <a:gd name="connsiteX2" fmla="*/ 9376968 w 23503595"/>
              <a:gd name="connsiteY2" fmla="*/ 1 h 9430435"/>
              <a:gd name="connsiteX3" fmla="*/ 13977674 w 23503595"/>
              <a:gd name="connsiteY3" fmla="*/ 4093413 h 9430435"/>
              <a:gd name="connsiteX4" fmla="*/ 23503595 w 23503595"/>
              <a:gd name="connsiteY4" fmla="*/ 9423535 h 9430435"/>
              <a:gd name="connsiteX0" fmla="*/ 0 w 23503595"/>
              <a:gd name="connsiteY0" fmla="*/ 9428439 h 9430286"/>
              <a:gd name="connsiteX1" fmla="*/ 5429943 w 23503595"/>
              <a:gd name="connsiteY1" fmla="*/ 5099093 h 9430286"/>
              <a:gd name="connsiteX2" fmla="*/ 9376968 w 23503595"/>
              <a:gd name="connsiteY2" fmla="*/ 1 h 9430286"/>
              <a:gd name="connsiteX3" fmla="*/ 13977674 w 23503595"/>
              <a:gd name="connsiteY3" fmla="*/ 4093413 h 9430286"/>
              <a:gd name="connsiteX4" fmla="*/ 23503595 w 23503595"/>
              <a:gd name="connsiteY4" fmla="*/ 9423535 h 9430286"/>
              <a:gd name="connsiteX0" fmla="*/ 0 w 23503595"/>
              <a:gd name="connsiteY0" fmla="*/ 9428439 h 9430286"/>
              <a:gd name="connsiteX1" fmla="*/ 5429943 w 23503595"/>
              <a:gd name="connsiteY1" fmla="*/ 5099093 h 9430286"/>
              <a:gd name="connsiteX2" fmla="*/ 9376968 w 23503595"/>
              <a:gd name="connsiteY2" fmla="*/ 1 h 9430286"/>
              <a:gd name="connsiteX3" fmla="*/ 13977674 w 23503595"/>
              <a:gd name="connsiteY3" fmla="*/ 4093413 h 9430286"/>
              <a:gd name="connsiteX4" fmla="*/ 23503595 w 23503595"/>
              <a:gd name="connsiteY4" fmla="*/ 9423535 h 9430286"/>
              <a:gd name="connsiteX0" fmla="*/ 0 w 23503595"/>
              <a:gd name="connsiteY0" fmla="*/ 9428439 h 9430286"/>
              <a:gd name="connsiteX1" fmla="*/ 5429943 w 23503595"/>
              <a:gd name="connsiteY1" fmla="*/ 5099093 h 9430286"/>
              <a:gd name="connsiteX2" fmla="*/ 9376968 w 23503595"/>
              <a:gd name="connsiteY2" fmla="*/ 1 h 9430286"/>
              <a:gd name="connsiteX3" fmla="*/ 13977674 w 23503595"/>
              <a:gd name="connsiteY3" fmla="*/ 4093413 h 9430286"/>
              <a:gd name="connsiteX4" fmla="*/ 23503595 w 23503595"/>
              <a:gd name="connsiteY4" fmla="*/ 9423535 h 9430286"/>
              <a:gd name="connsiteX0" fmla="*/ 0 w 23503595"/>
              <a:gd name="connsiteY0" fmla="*/ 9428439 h 9430286"/>
              <a:gd name="connsiteX1" fmla="*/ 5429943 w 23503595"/>
              <a:gd name="connsiteY1" fmla="*/ 5099093 h 9430286"/>
              <a:gd name="connsiteX2" fmla="*/ 9376968 w 23503595"/>
              <a:gd name="connsiteY2" fmla="*/ 1 h 9430286"/>
              <a:gd name="connsiteX3" fmla="*/ 13977674 w 23503595"/>
              <a:gd name="connsiteY3" fmla="*/ 4093413 h 9430286"/>
              <a:gd name="connsiteX4" fmla="*/ 23503595 w 23503595"/>
              <a:gd name="connsiteY4" fmla="*/ 9423535 h 9430286"/>
              <a:gd name="connsiteX0" fmla="*/ 0 w 23503595"/>
              <a:gd name="connsiteY0" fmla="*/ 9428439 h 9430286"/>
              <a:gd name="connsiteX1" fmla="*/ 5429943 w 23503595"/>
              <a:gd name="connsiteY1" fmla="*/ 5099093 h 9430286"/>
              <a:gd name="connsiteX2" fmla="*/ 9376968 w 23503595"/>
              <a:gd name="connsiteY2" fmla="*/ 1 h 9430286"/>
              <a:gd name="connsiteX3" fmla="*/ 13977674 w 23503595"/>
              <a:gd name="connsiteY3" fmla="*/ 4093413 h 9430286"/>
              <a:gd name="connsiteX4" fmla="*/ 23503595 w 23503595"/>
              <a:gd name="connsiteY4" fmla="*/ 9423535 h 9430286"/>
              <a:gd name="connsiteX0" fmla="*/ 0 w 23503595"/>
              <a:gd name="connsiteY0" fmla="*/ 9428439 h 9430286"/>
              <a:gd name="connsiteX1" fmla="*/ 5429943 w 23503595"/>
              <a:gd name="connsiteY1" fmla="*/ 5099093 h 9430286"/>
              <a:gd name="connsiteX2" fmla="*/ 9376968 w 23503595"/>
              <a:gd name="connsiteY2" fmla="*/ 1 h 9430286"/>
              <a:gd name="connsiteX3" fmla="*/ 13977674 w 23503595"/>
              <a:gd name="connsiteY3" fmla="*/ 4093413 h 9430286"/>
              <a:gd name="connsiteX4" fmla="*/ 23503595 w 23503595"/>
              <a:gd name="connsiteY4" fmla="*/ 9423535 h 9430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503595" h="9430286">
                <a:moveTo>
                  <a:pt x="0" y="9428439"/>
                </a:moveTo>
                <a:cubicBezTo>
                  <a:pt x="3404556" y="9515760"/>
                  <a:pt x="4474542" y="6483137"/>
                  <a:pt x="5429943" y="5099093"/>
                </a:cubicBezTo>
                <a:cubicBezTo>
                  <a:pt x="6496760" y="3367039"/>
                  <a:pt x="7430152" y="36115"/>
                  <a:pt x="9376968" y="1"/>
                </a:cubicBezTo>
                <a:cubicBezTo>
                  <a:pt x="10908177" y="3381"/>
                  <a:pt x="12291084" y="2144442"/>
                  <a:pt x="13977674" y="4093413"/>
                </a:cubicBezTo>
                <a:cubicBezTo>
                  <a:pt x="15499404" y="5909578"/>
                  <a:pt x="20512232" y="8311591"/>
                  <a:pt x="23503595" y="9423535"/>
                </a:cubicBezTo>
              </a:path>
            </a:pathLst>
          </a:custGeom>
          <a:noFill/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FE8B7C1-D3AD-41BF-BA70-C5C25EAEDAD6}"/>
              </a:ext>
            </a:extLst>
          </p:cNvPr>
          <p:cNvGrpSpPr>
            <a:grpSpLocks noChangeAspect="1"/>
          </p:cNvGrpSpPr>
          <p:nvPr/>
        </p:nvGrpSpPr>
        <p:grpSpPr>
          <a:xfrm rot="16200000">
            <a:off x="4552845" y="3306952"/>
            <a:ext cx="539496" cy="496484"/>
            <a:chOff x="2426491" y="2928210"/>
            <a:chExt cx="1066145" cy="981144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C4BD43C5-BA56-4ADE-B84F-E3B1B35D2A5B}"/>
                </a:ext>
              </a:extLst>
            </p:cNvPr>
            <p:cNvSpPr/>
            <p:nvPr/>
          </p:nvSpPr>
          <p:spPr>
            <a:xfrm>
              <a:off x="2964304" y="3378204"/>
              <a:ext cx="265176" cy="531150"/>
            </a:xfrm>
            <a:prstGeom prst="rect">
              <a:avLst/>
            </a:prstGeom>
            <a:solidFill>
              <a:schemeClr val="accent3">
                <a:lumMod val="60000"/>
                <a:lumOff val="40000"/>
                <a:alpha val="50196"/>
              </a:schemeClr>
            </a:solidFill>
            <a:ln w="9525">
              <a:solidFill>
                <a:srgbClr val="1F497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090F685-D8D8-4C83-94F6-A91FA8B51FAD}"/>
                </a:ext>
              </a:extLst>
            </p:cNvPr>
            <p:cNvSpPr/>
            <p:nvPr/>
          </p:nvSpPr>
          <p:spPr>
            <a:xfrm>
              <a:off x="3227460" y="2928210"/>
              <a:ext cx="265176" cy="981144"/>
            </a:xfrm>
            <a:prstGeom prst="rect">
              <a:avLst/>
            </a:prstGeom>
            <a:solidFill>
              <a:schemeClr val="accent2">
                <a:lumMod val="60000"/>
                <a:lumOff val="40000"/>
                <a:alpha val="50196"/>
              </a:schemeClr>
            </a:solidFill>
            <a:ln w="9525">
              <a:solidFill>
                <a:srgbClr val="1F497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5D16EF19-D663-43E0-9A01-FC45F7434B4A}"/>
                </a:ext>
              </a:extLst>
            </p:cNvPr>
            <p:cNvSpPr/>
            <p:nvPr/>
          </p:nvSpPr>
          <p:spPr>
            <a:xfrm>
              <a:off x="2426491" y="3861333"/>
              <a:ext cx="265176" cy="48021"/>
            </a:xfrm>
            <a:prstGeom prst="rect">
              <a:avLst/>
            </a:prstGeom>
            <a:solidFill>
              <a:schemeClr val="accent3">
                <a:lumMod val="40000"/>
                <a:lumOff val="60000"/>
                <a:alpha val="50196"/>
              </a:schemeClr>
            </a:solidFill>
            <a:ln w="9525">
              <a:solidFill>
                <a:srgbClr val="1F497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CD657F0C-9CF3-44CD-869F-893291FFEB0A}"/>
                </a:ext>
              </a:extLst>
            </p:cNvPr>
            <p:cNvSpPr/>
            <p:nvPr/>
          </p:nvSpPr>
          <p:spPr>
            <a:xfrm>
              <a:off x="2695804" y="3717093"/>
              <a:ext cx="265176" cy="192261"/>
            </a:xfrm>
            <a:prstGeom prst="rect">
              <a:avLst/>
            </a:prstGeom>
            <a:solidFill>
              <a:schemeClr val="accent2">
                <a:lumMod val="40000"/>
                <a:lumOff val="60000"/>
                <a:alpha val="50196"/>
              </a:schemeClr>
            </a:solidFill>
            <a:ln w="9525">
              <a:solidFill>
                <a:srgbClr val="1F497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5E340876-05FE-40A4-A7B9-D387C778B604}"/>
              </a:ext>
            </a:extLst>
          </p:cNvPr>
          <p:cNvCxnSpPr>
            <a:cxnSpLocks/>
          </p:cNvCxnSpPr>
          <p:nvPr/>
        </p:nvCxnSpPr>
        <p:spPr>
          <a:xfrm flipH="1">
            <a:off x="2424482" y="2730803"/>
            <a:ext cx="4738319" cy="0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EDCA4529-7D23-4D5C-A24D-422284E34520}"/>
              </a:ext>
            </a:extLst>
          </p:cNvPr>
          <p:cNvCxnSpPr>
            <a:cxnSpLocks/>
          </p:cNvCxnSpPr>
          <p:nvPr/>
        </p:nvCxnSpPr>
        <p:spPr>
          <a:xfrm flipH="1">
            <a:off x="3874084" y="2374613"/>
            <a:ext cx="1510677" cy="0"/>
          </a:xfrm>
          <a:prstGeom prst="line">
            <a:avLst/>
          </a:prstGeom>
          <a:ln w="9525">
            <a:solidFill>
              <a:srgbClr val="7DAF64"/>
            </a:solidFill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00A4ED8-3FD0-4983-8576-EF5ABF990AF6}"/>
              </a:ext>
            </a:extLst>
          </p:cNvPr>
          <p:cNvCxnSpPr>
            <a:cxnSpLocks/>
            <a:endCxn id="80" idx="3"/>
          </p:cNvCxnSpPr>
          <p:nvPr/>
        </p:nvCxnSpPr>
        <p:spPr>
          <a:xfrm flipH="1">
            <a:off x="2937106" y="1420164"/>
            <a:ext cx="8950" cy="2633083"/>
          </a:xfrm>
          <a:prstGeom prst="line">
            <a:avLst/>
          </a:prstGeom>
          <a:ln w="254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D52F534-578E-49A1-8BCA-82ABCB330B5D}"/>
              </a:ext>
            </a:extLst>
          </p:cNvPr>
          <p:cNvCxnSpPr>
            <a:cxnSpLocks/>
            <a:stCxn id="80" idx="3"/>
          </p:cNvCxnSpPr>
          <p:nvPr/>
        </p:nvCxnSpPr>
        <p:spPr>
          <a:xfrm>
            <a:off x="2937107" y="4053246"/>
            <a:ext cx="4308757" cy="26988"/>
          </a:xfrm>
          <a:prstGeom prst="line">
            <a:avLst/>
          </a:prstGeom>
          <a:ln w="254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67903313-FC1D-457A-A91E-3B225EF41D0C}"/>
              </a:ext>
            </a:extLst>
          </p:cNvPr>
          <p:cNvSpPr txBox="1"/>
          <p:nvPr/>
        </p:nvSpPr>
        <p:spPr>
          <a:xfrm>
            <a:off x="1637197" y="2420569"/>
            <a:ext cx="453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rfu</a:t>
            </a:r>
            <a:endParaRPr lang="en-US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DB1A154B-8CE4-4CEA-AEC4-68117481A018}"/>
              </a:ext>
            </a:extLst>
          </p:cNvPr>
          <p:cNvSpPr txBox="1"/>
          <p:nvPr/>
        </p:nvSpPr>
        <p:spPr>
          <a:xfrm>
            <a:off x="2018264" y="2557315"/>
            <a:ext cx="918842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r"/>
            <a:r>
              <a:rPr lang="en-US" sz="1600" dirty="0"/>
              <a:t>DT=100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C3A0550-1831-4E31-B809-FACC16FC12D1}"/>
              </a:ext>
            </a:extLst>
          </p:cNvPr>
          <p:cNvSpPr txBox="1"/>
          <p:nvPr/>
        </p:nvSpPr>
        <p:spPr>
          <a:xfrm>
            <a:off x="2524814" y="2888979"/>
            <a:ext cx="412292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r"/>
            <a:r>
              <a:rPr lang="en-US" sz="1600" dirty="0"/>
              <a:t>60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7BF1D85A-8AF9-48C5-BAA6-B3261EA32BB2}"/>
              </a:ext>
            </a:extLst>
          </p:cNvPr>
          <p:cNvSpPr txBox="1"/>
          <p:nvPr/>
        </p:nvSpPr>
        <p:spPr>
          <a:xfrm>
            <a:off x="2524814" y="3220643"/>
            <a:ext cx="412292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r"/>
            <a:r>
              <a:rPr lang="en-US" sz="1600" dirty="0"/>
              <a:t>4	0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506A98EE-0D2F-42C0-A4D0-CDE2318A877A}"/>
              </a:ext>
            </a:extLst>
          </p:cNvPr>
          <p:cNvSpPr txBox="1"/>
          <p:nvPr/>
        </p:nvSpPr>
        <p:spPr>
          <a:xfrm>
            <a:off x="2524814" y="3552307"/>
            <a:ext cx="412292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r"/>
            <a:r>
              <a:rPr lang="en-US" sz="1600" dirty="0"/>
              <a:t>20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FC548FF4-BCAD-4B83-9B16-ACBD459AB46C}"/>
              </a:ext>
            </a:extLst>
          </p:cNvPr>
          <p:cNvSpPr txBox="1"/>
          <p:nvPr/>
        </p:nvSpPr>
        <p:spPr>
          <a:xfrm>
            <a:off x="2524814" y="3883969"/>
            <a:ext cx="412292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r"/>
            <a:r>
              <a:rPr lang="en-US" sz="1600" dirty="0"/>
              <a:t>	0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29E1ABC8-A5B2-4B30-89BB-7670159F11F3}"/>
              </a:ext>
            </a:extLst>
          </p:cNvPr>
          <p:cNvSpPr txBox="1"/>
          <p:nvPr/>
        </p:nvSpPr>
        <p:spPr>
          <a:xfrm>
            <a:off x="2411000" y="1893987"/>
            <a:ext cx="526106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r"/>
            <a:r>
              <a:rPr lang="en-US" sz="1600" dirty="0"/>
              <a:t>14	0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DF4464B7-16AE-4708-96DA-1824F1B3137E}"/>
              </a:ext>
            </a:extLst>
          </p:cNvPr>
          <p:cNvSpPr txBox="1"/>
          <p:nvPr/>
        </p:nvSpPr>
        <p:spPr>
          <a:xfrm>
            <a:off x="2411000" y="2225651"/>
            <a:ext cx="526106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r"/>
            <a:r>
              <a:rPr lang="en-US" sz="1600" dirty="0"/>
              <a:t>120</a:t>
            </a: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7D6B87B9-DF28-4852-9090-23128DE72ED5}"/>
              </a:ext>
            </a:extLst>
          </p:cNvPr>
          <p:cNvSpPr/>
          <p:nvPr/>
        </p:nvSpPr>
        <p:spPr>
          <a:xfrm>
            <a:off x="5719758" y="2373410"/>
            <a:ext cx="239697" cy="1700934"/>
          </a:xfrm>
          <a:custGeom>
            <a:avLst/>
            <a:gdLst>
              <a:gd name="connsiteX0" fmla="*/ 0 w 239697"/>
              <a:gd name="connsiteY0" fmla="*/ 1704520 h 1704520"/>
              <a:gd name="connsiteX1" fmla="*/ 97655 w 239697"/>
              <a:gd name="connsiteY1" fmla="*/ 7 h 1704520"/>
              <a:gd name="connsiteX2" fmla="*/ 239697 w 239697"/>
              <a:gd name="connsiteY2" fmla="*/ 1686764 h 1704520"/>
              <a:gd name="connsiteX0" fmla="*/ 0 w 239697"/>
              <a:gd name="connsiteY0" fmla="*/ 1704520 h 1704520"/>
              <a:gd name="connsiteX1" fmla="*/ 137099 w 239697"/>
              <a:gd name="connsiteY1" fmla="*/ 7 h 1704520"/>
              <a:gd name="connsiteX2" fmla="*/ 239697 w 239697"/>
              <a:gd name="connsiteY2" fmla="*/ 1686764 h 1704520"/>
              <a:gd name="connsiteX0" fmla="*/ 0 w 239697"/>
              <a:gd name="connsiteY0" fmla="*/ 1700935 h 1700935"/>
              <a:gd name="connsiteX1" fmla="*/ 122756 w 239697"/>
              <a:gd name="connsiteY1" fmla="*/ 8 h 1700935"/>
              <a:gd name="connsiteX2" fmla="*/ 239697 w 239697"/>
              <a:gd name="connsiteY2" fmla="*/ 1683179 h 1700935"/>
              <a:gd name="connsiteX0" fmla="*/ 0 w 239697"/>
              <a:gd name="connsiteY0" fmla="*/ 1700935 h 1700935"/>
              <a:gd name="connsiteX1" fmla="*/ 126342 w 239697"/>
              <a:gd name="connsiteY1" fmla="*/ 8 h 1700935"/>
              <a:gd name="connsiteX2" fmla="*/ 239697 w 239697"/>
              <a:gd name="connsiteY2" fmla="*/ 1683179 h 1700935"/>
              <a:gd name="connsiteX0" fmla="*/ 0 w 239697"/>
              <a:gd name="connsiteY0" fmla="*/ 1700934 h 1700934"/>
              <a:gd name="connsiteX1" fmla="*/ 126342 w 239697"/>
              <a:gd name="connsiteY1" fmla="*/ 7 h 1700934"/>
              <a:gd name="connsiteX2" fmla="*/ 239697 w 239697"/>
              <a:gd name="connsiteY2" fmla="*/ 1683178 h 1700934"/>
              <a:gd name="connsiteX0" fmla="*/ 0 w 239697"/>
              <a:gd name="connsiteY0" fmla="*/ 1700934 h 1700934"/>
              <a:gd name="connsiteX1" fmla="*/ 126342 w 239697"/>
              <a:gd name="connsiteY1" fmla="*/ 7 h 1700934"/>
              <a:gd name="connsiteX2" fmla="*/ 239697 w 239697"/>
              <a:gd name="connsiteY2" fmla="*/ 1683178 h 1700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9697" h="1700934">
                <a:moveTo>
                  <a:pt x="0" y="1700934"/>
                </a:moveTo>
                <a:cubicBezTo>
                  <a:pt x="107742" y="950561"/>
                  <a:pt x="86393" y="2966"/>
                  <a:pt x="126342" y="7"/>
                </a:cubicBezTo>
                <a:cubicBezTo>
                  <a:pt x="166292" y="-2952"/>
                  <a:pt x="131277" y="942310"/>
                  <a:pt x="239697" y="1683178"/>
                </a:cubicBezTo>
              </a:path>
            </a:pathLst>
          </a:cu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Freeform: Shape 87">
            <a:extLst>
              <a:ext uri="{FF2B5EF4-FFF2-40B4-BE49-F238E27FC236}">
                <a16:creationId xmlns:a16="http://schemas.microsoft.com/office/drawing/2014/main" id="{6AADFA94-86CA-4080-B828-520FDA650463}"/>
              </a:ext>
            </a:extLst>
          </p:cNvPr>
          <p:cNvSpPr/>
          <p:nvPr/>
        </p:nvSpPr>
        <p:spPr>
          <a:xfrm>
            <a:off x="5113487" y="3394384"/>
            <a:ext cx="239697" cy="667408"/>
          </a:xfrm>
          <a:custGeom>
            <a:avLst/>
            <a:gdLst>
              <a:gd name="connsiteX0" fmla="*/ 0 w 239697"/>
              <a:gd name="connsiteY0" fmla="*/ 1704520 h 1704520"/>
              <a:gd name="connsiteX1" fmla="*/ 97655 w 239697"/>
              <a:gd name="connsiteY1" fmla="*/ 7 h 1704520"/>
              <a:gd name="connsiteX2" fmla="*/ 239697 w 239697"/>
              <a:gd name="connsiteY2" fmla="*/ 1686764 h 1704520"/>
              <a:gd name="connsiteX0" fmla="*/ 0 w 239697"/>
              <a:gd name="connsiteY0" fmla="*/ 1704520 h 1704520"/>
              <a:gd name="connsiteX1" fmla="*/ 137099 w 239697"/>
              <a:gd name="connsiteY1" fmla="*/ 7 h 1704520"/>
              <a:gd name="connsiteX2" fmla="*/ 239697 w 239697"/>
              <a:gd name="connsiteY2" fmla="*/ 1686764 h 1704520"/>
              <a:gd name="connsiteX0" fmla="*/ 0 w 239697"/>
              <a:gd name="connsiteY0" fmla="*/ 1700935 h 1700935"/>
              <a:gd name="connsiteX1" fmla="*/ 122756 w 239697"/>
              <a:gd name="connsiteY1" fmla="*/ 8 h 1700935"/>
              <a:gd name="connsiteX2" fmla="*/ 239697 w 239697"/>
              <a:gd name="connsiteY2" fmla="*/ 1683179 h 1700935"/>
              <a:gd name="connsiteX0" fmla="*/ 0 w 239697"/>
              <a:gd name="connsiteY0" fmla="*/ 1700935 h 1700935"/>
              <a:gd name="connsiteX1" fmla="*/ 126342 w 239697"/>
              <a:gd name="connsiteY1" fmla="*/ 8 h 1700935"/>
              <a:gd name="connsiteX2" fmla="*/ 239697 w 239697"/>
              <a:gd name="connsiteY2" fmla="*/ 1683179 h 1700935"/>
              <a:gd name="connsiteX0" fmla="*/ 0 w 239697"/>
              <a:gd name="connsiteY0" fmla="*/ 1700934 h 1700934"/>
              <a:gd name="connsiteX1" fmla="*/ 126342 w 239697"/>
              <a:gd name="connsiteY1" fmla="*/ 7 h 1700934"/>
              <a:gd name="connsiteX2" fmla="*/ 239697 w 239697"/>
              <a:gd name="connsiteY2" fmla="*/ 1683178 h 1700934"/>
              <a:gd name="connsiteX0" fmla="*/ 0 w 239697"/>
              <a:gd name="connsiteY0" fmla="*/ 1700934 h 1700934"/>
              <a:gd name="connsiteX1" fmla="*/ 126342 w 239697"/>
              <a:gd name="connsiteY1" fmla="*/ 7 h 1700934"/>
              <a:gd name="connsiteX2" fmla="*/ 239697 w 239697"/>
              <a:gd name="connsiteY2" fmla="*/ 1683178 h 1700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9697" h="1700934">
                <a:moveTo>
                  <a:pt x="0" y="1700934"/>
                </a:moveTo>
                <a:cubicBezTo>
                  <a:pt x="107742" y="950561"/>
                  <a:pt x="86393" y="2966"/>
                  <a:pt x="126342" y="7"/>
                </a:cubicBezTo>
                <a:cubicBezTo>
                  <a:pt x="166292" y="-2952"/>
                  <a:pt x="131277" y="942310"/>
                  <a:pt x="239697" y="1683178"/>
                </a:cubicBezTo>
              </a:path>
            </a:pathLst>
          </a:custGeom>
          <a:noFill/>
          <a:ln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88058D6A-0EE8-49BC-8987-BB75C7A33D84}"/>
              </a:ext>
            </a:extLst>
          </p:cNvPr>
          <p:cNvSpPr/>
          <p:nvPr/>
        </p:nvSpPr>
        <p:spPr>
          <a:xfrm>
            <a:off x="5090659" y="4291482"/>
            <a:ext cx="874214" cy="162457"/>
          </a:xfrm>
          <a:custGeom>
            <a:avLst/>
            <a:gdLst>
              <a:gd name="connsiteX0" fmla="*/ 0 w 870858"/>
              <a:gd name="connsiteY0" fmla="*/ 0 h 130872"/>
              <a:gd name="connsiteX1" fmla="*/ 461555 w 870858"/>
              <a:gd name="connsiteY1" fmla="*/ 130628 h 130872"/>
              <a:gd name="connsiteX2" fmla="*/ 870858 w 870858"/>
              <a:gd name="connsiteY2" fmla="*/ 26125 h 130872"/>
              <a:gd name="connsiteX0" fmla="*/ 0 w 874078"/>
              <a:gd name="connsiteY0" fmla="*/ 6072 h 136858"/>
              <a:gd name="connsiteX1" fmla="*/ 461555 w 874078"/>
              <a:gd name="connsiteY1" fmla="*/ 136700 h 136858"/>
              <a:gd name="connsiteX2" fmla="*/ 874078 w 874078"/>
              <a:gd name="connsiteY2" fmla="*/ 0 h 136858"/>
              <a:gd name="connsiteX0" fmla="*/ 0 w 874078"/>
              <a:gd name="connsiteY0" fmla="*/ 6072 h 162067"/>
              <a:gd name="connsiteX1" fmla="*/ 461555 w 874078"/>
              <a:gd name="connsiteY1" fmla="*/ 136700 h 162067"/>
              <a:gd name="connsiteX2" fmla="*/ 874078 w 874078"/>
              <a:gd name="connsiteY2" fmla="*/ 0 h 162067"/>
              <a:gd name="connsiteX0" fmla="*/ 0 w 874078"/>
              <a:gd name="connsiteY0" fmla="*/ 6072 h 162067"/>
              <a:gd name="connsiteX1" fmla="*/ 461555 w 874078"/>
              <a:gd name="connsiteY1" fmla="*/ 136700 h 162067"/>
              <a:gd name="connsiteX2" fmla="*/ 874078 w 874078"/>
              <a:gd name="connsiteY2" fmla="*/ 0 h 162067"/>
              <a:gd name="connsiteX0" fmla="*/ 0 w 874078"/>
              <a:gd name="connsiteY0" fmla="*/ 6072 h 177538"/>
              <a:gd name="connsiteX1" fmla="*/ 455116 w 874078"/>
              <a:gd name="connsiteY1" fmla="*/ 162457 h 177538"/>
              <a:gd name="connsiteX2" fmla="*/ 874078 w 874078"/>
              <a:gd name="connsiteY2" fmla="*/ 0 h 177538"/>
              <a:gd name="connsiteX0" fmla="*/ 0 w 874078"/>
              <a:gd name="connsiteY0" fmla="*/ 6072 h 175746"/>
              <a:gd name="connsiteX1" fmla="*/ 455116 w 874078"/>
              <a:gd name="connsiteY1" fmla="*/ 162457 h 175746"/>
              <a:gd name="connsiteX2" fmla="*/ 874078 w 874078"/>
              <a:gd name="connsiteY2" fmla="*/ 0 h 175746"/>
              <a:gd name="connsiteX0" fmla="*/ 0 w 874078"/>
              <a:gd name="connsiteY0" fmla="*/ 6072 h 162457"/>
              <a:gd name="connsiteX1" fmla="*/ 455116 w 874078"/>
              <a:gd name="connsiteY1" fmla="*/ 162457 h 162457"/>
              <a:gd name="connsiteX2" fmla="*/ 874078 w 874078"/>
              <a:gd name="connsiteY2" fmla="*/ 0 h 162457"/>
              <a:gd name="connsiteX0" fmla="*/ 0 w 874078"/>
              <a:gd name="connsiteY0" fmla="*/ 6072 h 162457"/>
              <a:gd name="connsiteX1" fmla="*/ 455116 w 874078"/>
              <a:gd name="connsiteY1" fmla="*/ 162457 h 162457"/>
              <a:gd name="connsiteX2" fmla="*/ 874078 w 874078"/>
              <a:gd name="connsiteY2" fmla="*/ 0 h 162457"/>
              <a:gd name="connsiteX0" fmla="*/ 0 w 874078"/>
              <a:gd name="connsiteY0" fmla="*/ 6072 h 162457"/>
              <a:gd name="connsiteX1" fmla="*/ 455116 w 874078"/>
              <a:gd name="connsiteY1" fmla="*/ 162457 h 162457"/>
              <a:gd name="connsiteX2" fmla="*/ 874078 w 874078"/>
              <a:gd name="connsiteY2" fmla="*/ 0 h 162457"/>
              <a:gd name="connsiteX0" fmla="*/ 0 w 874078"/>
              <a:gd name="connsiteY0" fmla="*/ 6072 h 162457"/>
              <a:gd name="connsiteX1" fmla="*/ 455116 w 874078"/>
              <a:gd name="connsiteY1" fmla="*/ 162457 h 162457"/>
              <a:gd name="connsiteX2" fmla="*/ 874078 w 874078"/>
              <a:gd name="connsiteY2" fmla="*/ 0 h 162457"/>
              <a:gd name="connsiteX0" fmla="*/ 136 w 874214"/>
              <a:gd name="connsiteY0" fmla="*/ 6072 h 162457"/>
              <a:gd name="connsiteX1" fmla="*/ 455252 w 874214"/>
              <a:gd name="connsiteY1" fmla="*/ 162457 h 162457"/>
              <a:gd name="connsiteX2" fmla="*/ 874214 w 874214"/>
              <a:gd name="connsiteY2" fmla="*/ 0 h 162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74214" h="162457">
                <a:moveTo>
                  <a:pt x="136" y="6072"/>
                </a:moveTo>
                <a:cubicBezTo>
                  <a:pt x="-9083" y="262392"/>
                  <a:pt x="451777" y="337"/>
                  <a:pt x="455252" y="162457"/>
                </a:cubicBezTo>
                <a:cubicBezTo>
                  <a:pt x="445848" y="-10273"/>
                  <a:pt x="870923" y="263710"/>
                  <a:pt x="874214" y="0"/>
                </a:cubicBezTo>
              </a:path>
            </a:pathLst>
          </a:cu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FD3F6026-0916-4CBB-8832-B4A0F998DDFA}"/>
              </a:ext>
            </a:extLst>
          </p:cNvPr>
          <p:cNvSpPr txBox="1"/>
          <p:nvPr/>
        </p:nvSpPr>
        <p:spPr>
          <a:xfrm>
            <a:off x="4936150" y="4534743"/>
            <a:ext cx="11950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Suspect genotype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1CBFA3FE-4216-404A-B9D2-E0EE6F115660}"/>
              </a:ext>
            </a:extLst>
          </p:cNvPr>
          <p:cNvSpPr txBox="1"/>
          <p:nvPr/>
        </p:nvSpPr>
        <p:spPr>
          <a:xfrm>
            <a:off x="4015528" y="2677588"/>
            <a:ext cx="19147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chemeClr val="accent1">
                    <a:lumMod val="50000"/>
                  </a:schemeClr>
                </a:solidFill>
              </a:rPr>
              <a:t>Baskerville zone</a:t>
            </a:r>
            <a:endParaRPr lang="en-US" sz="14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D5C80C50-7912-40C6-9F41-A796171F0594}"/>
              </a:ext>
            </a:extLst>
          </p:cNvPr>
          <p:cNvSpPr txBox="1"/>
          <p:nvPr/>
        </p:nvSpPr>
        <p:spPr>
          <a:xfrm>
            <a:off x="5222385" y="3362530"/>
            <a:ext cx="3247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4F14AFD9-F3D3-40D1-A911-0503001C3C80}"/>
              </a:ext>
            </a:extLst>
          </p:cNvPr>
          <p:cNvSpPr txBox="1"/>
          <p:nvPr/>
        </p:nvSpPr>
        <p:spPr>
          <a:xfrm>
            <a:off x="4797041" y="1448685"/>
            <a:ext cx="20268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17B63"/>
                </a:solidFill>
              </a:rPr>
              <a:t>(Example of) </a:t>
            </a:r>
          </a:p>
          <a:p>
            <a:r>
              <a:rPr lang="en-US" b="1" dirty="0">
                <a:solidFill>
                  <a:srgbClr val="217B63"/>
                </a:solidFill>
              </a:rPr>
              <a:t>expected height</a:t>
            </a:r>
            <a:r>
              <a:rPr lang="en-US" dirty="0">
                <a:solidFill>
                  <a:srgbClr val="217B63"/>
                </a:solidFill>
              </a:rPr>
              <a:t>,</a:t>
            </a:r>
          </a:p>
          <a:p>
            <a:r>
              <a:rPr lang="en-US" dirty="0">
                <a:solidFill>
                  <a:srgbClr val="217B63"/>
                </a:solidFill>
              </a:rPr>
              <a:t>of suspect allele</a:t>
            </a:r>
          </a:p>
        </p:txBody>
      </p:sp>
      <p:sp>
        <p:nvSpPr>
          <p:cNvPr id="97" name="Freeform: Shape 96">
            <a:extLst>
              <a:ext uri="{FF2B5EF4-FFF2-40B4-BE49-F238E27FC236}">
                <a16:creationId xmlns:a16="http://schemas.microsoft.com/office/drawing/2014/main" id="{506A5D61-BA10-4034-B21D-1C03F672F36F}"/>
              </a:ext>
            </a:extLst>
          </p:cNvPr>
          <p:cNvSpPr/>
          <p:nvPr/>
        </p:nvSpPr>
        <p:spPr>
          <a:xfrm>
            <a:off x="4709028" y="1961138"/>
            <a:ext cx="140063" cy="393431"/>
          </a:xfrm>
          <a:custGeom>
            <a:avLst/>
            <a:gdLst>
              <a:gd name="connsiteX0" fmla="*/ 0 w 29980"/>
              <a:gd name="connsiteY0" fmla="*/ 0 h 397239"/>
              <a:gd name="connsiteX1" fmla="*/ 29980 w 29980"/>
              <a:gd name="connsiteY1" fmla="*/ 397239 h 397239"/>
              <a:gd name="connsiteX0" fmla="*/ 0 w 29980"/>
              <a:gd name="connsiteY0" fmla="*/ 0 h 419724"/>
              <a:gd name="connsiteX1" fmla="*/ 29980 w 29980"/>
              <a:gd name="connsiteY1" fmla="*/ 419724 h 419724"/>
              <a:gd name="connsiteX0" fmla="*/ 100217 w 130197"/>
              <a:gd name="connsiteY0" fmla="*/ 0 h 419724"/>
              <a:gd name="connsiteX1" fmla="*/ 130197 w 130197"/>
              <a:gd name="connsiteY1" fmla="*/ 419724 h 419724"/>
              <a:gd name="connsiteX0" fmla="*/ 164074 w 194054"/>
              <a:gd name="connsiteY0" fmla="*/ 0 h 419724"/>
              <a:gd name="connsiteX1" fmla="*/ 194054 w 194054"/>
              <a:gd name="connsiteY1" fmla="*/ 419724 h 419724"/>
              <a:gd name="connsiteX0" fmla="*/ 186519 w 186519"/>
              <a:gd name="connsiteY0" fmla="*/ 0 h 408038"/>
              <a:gd name="connsiteX1" fmla="*/ 175599 w 186519"/>
              <a:gd name="connsiteY1" fmla="*/ 408038 h 408038"/>
              <a:gd name="connsiteX0" fmla="*/ 170725 w 170725"/>
              <a:gd name="connsiteY0" fmla="*/ 0 h 408038"/>
              <a:gd name="connsiteX1" fmla="*/ 159805 w 170725"/>
              <a:gd name="connsiteY1" fmla="*/ 408038 h 408038"/>
              <a:gd name="connsiteX0" fmla="*/ 260871 w 260871"/>
              <a:gd name="connsiteY0" fmla="*/ 0 h 393431"/>
              <a:gd name="connsiteX1" fmla="*/ 121409 w 260871"/>
              <a:gd name="connsiteY1" fmla="*/ 393431 h 393431"/>
              <a:gd name="connsiteX0" fmla="*/ 142273 w 142273"/>
              <a:gd name="connsiteY0" fmla="*/ 0 h 393431"/>
              <a:gd name="connsiteX1" fmla="*/ 2811 w 142273"/>
              <a:gd name="connsiteY1" fmla="*/ 393431 h 393431"/>
              <a:gd name="connsiteX0" fmla="*/ 150247 w 150247"/>
              <a:gd name="connsiteY0" fmla="*/ 0 h 393431"/>
              <a:gd name="connsiteX1" fmla="*/ 10785 w 150247"/>
              <a:gd name="connsiteY1" fmla="*/ 393431 h 393431"/>
              <a:gd name="connsiteX0" fmla="*/ 140063 w 140063"/>
              <a:gd name="connsiteY0" fmla="*/ 0 h 393431"/>
              <a:gd name="connsiteX1" fmla="*/ 601 w 140063"/>
              <a:gd name="connsiteY1" fmla="*/ 393431 h 393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0063" h="393431">
                <a:moveTo>
                  <a:pt x="140063" y="0"/>
                </a:moveTo>
                <a:cubicBezTo>
                  <a:pt x="68256" y="21399"/>
                  <a:pt x="-7524" y="-639"/>
                  <a:pt x="601" y="393431"/>
                </a:cubicBezTo>
              </a:path>
            </a:pathLst>
          </a:custGeom>
          <a:noFill/>
          <a:ln>
            <a:solidFill>
              <a:srgbClr val="217B63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7AB48832-EBA2-48DC-A5BA-07A77641B543}"/>
              </a:ext>
            </a:extLst>
          </p:cNvPr>
          <p:cNvSpPr txBox="1"/>
          <p:nvPr/>
        </p:nvSpPr>
        <p:spPr>
          <a:xfrm>
            <a:off x="7182699" y="1743315"/>
            <a:ext cx="3274287" cy="1631216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Eliminating a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Baskerville zone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possible allele heights reduces likelihoods</a:t>
            </a:r>
          </a:p>
          <a:p>
            <a:pPr marL="342900" indent="-342900">
              <a:buAutoNum type="arabicParenR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 dropout occurred, and</a:t>
            </a:r>
          </a:p>
          <a:p>
            <a:pPr marL="342900" indent="-342900">
              <a:buAutoNum type="arabicParenR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 suspect contributed.</a:t>
            </a:r>
          </a:p>
        </p:txBody>
      </p: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0C6EA17C-37B1-42A7-BD6D-7D37C3037921}"/>
              </a:ext>
            </a:extLst>
          </p:cNvPr>
          <p:cNvCxnSpPr>
            <a:cxnSpLocks/>
          </p:cNvCxnSpPr>
          <p:nvPr/>
        </p:nvCxnSpPr>
        <p:spPr>
          <a:xfrm flipH="1">
            <a:off x="4936150" y="2374900"/>
            <a:ext cx="507600" cy="0"/>
          </a:xfrm>
          <a:prstGeom prst="line">
            <a:avLst/>
          </a:prstGeom>
          <a:ln w="28575">
            <a:solidFill>
              <a:srgbClr val="7DAF64"/>
            </a:solidFill>
            <a:headEnd type="diamond" w="lg" len="lg"/>
            <a:tailEnd type="diamond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005C115-DA70-409E-A93D-3D182AF6C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80D58B-7A6A-4A81-AE3A-0554AE5C76E2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6745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83A7D1-5E42-4571-85A8-39601CE5E9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91122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.</a:t>
            </a:r>
            <a:r>
              <a:rPr lang="en-US" dirty="0"/>
              <a:t>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393B07-8058-4959-8FA5-F48A456D5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274638"/>
            <a:ext cx="8534400" cy="6081713"/>
          </a:xfrm>
        </p:spPr>
        <p:txBody>
          <a:bodyPr/>
          <a:lstStyle/>
          <a:p>
            <a:r>
              <a:rPr lang="en-US" sz="3600" dirty="0"/>
              <a:t>The Baskerville principle (insight #1)</a:t>
            </a:r>
          </a:p>
          <a:p>
            <a:pPr lvl="1"/>
            <a:r>
              <a:rPr lang="en-US" sz="3200" i="1" dirty="0"/>
              <a:t>Lack</a:t>
            </a:r>
            <a:r>
              <a:rPr lang="en-US" sz="3200" dirty="0"/>
              <a:t> of signal isn’t susceptible to the “unreliable data” argument</a:t>
            </a:r>
          </a:p>
          <a:p>
            <a:r>
              <a:rPr lang="en-US" sz="3600" dirty="0"/>
              <a:t>Consequence (insight #2)</a:t>
            </a:r>
          </a:p>
          <a:p>
            <a:pPr lvl="1"/>
            <a:r>
              <a:rPr lang="en-US" sz="3200" dirty="0"/>
              <a:t>“Baskerville” sub-threshold information must be admissible.</a:t>
            </a:r>
          </a:p>
          <a:p>
            <a:pPr lvl="1"/>
            <a:r>
              <a:rPr lang="en-US" sz="3200" dirty="0"/>
              <a:t>Effect can be computed (sometimes simply).</a:t>
            </a:r>
          </a:p>
          <a:p>
            <a:pPr lvl="1"/>
            <a:r>
              <a:rPr lang="en-US" sz="3200" dirty="0"/>
              <a:t>Helps </a:t>
            </a:r>
            <a:r>
              <a:rPr lang="en-US" sz="3200" dirty="0" err="1"/>
              <a:t>defence</a:t>
            </a:r>
            <a:endParaRPr lang="en-US" sz="3200" dirty="0"/>
          </a:p>
          <a:p>
            <a:r>
              <a:rPr lang="en-US" sz="3600" dirty="0"/>
              <a:t>For a California case just ended, the likelihood ratio moved down to close to 1.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3ADAA6-49E0-449C-AFC0-BEA700BC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2B1306-92D8-4297-A618-1FAE7B4D1786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6420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he En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2380" y="4128993"/>
            <a:ext cx="2293620" cy="128016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585070"/>
          </a:xfrm>
        </p:spPr>
        <p:txBody>
          <a:bodyPr/>
          <a:lstStyle/>
          <a:p>
            <a:r>
              <a:rPr lang="en-US" dirty="0"/>
              <a:t>Discoveries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911353"/>
            <a:ext cx="8229600" cy="4830763"/>
          </a:xfrm>
        </p:spPr>
        <p:txBody>
          <a:bodyPr>
            <a:normAutofit/>
          </a:bodyPr>
          <a:lstStyle/>
          <a:p>
            <a:pPr>
              <a:spcBef>
                <a:spcPts val="400"/>
              </a:spcBef>
            </a:pPr>
            <a:endParaRPr lang="en-US" sz="2400" dirty="0"/>
          </a:p>
          <a:p>
            <a:pPr marL="514350" indent="-514350">
              <a:spcBef>
                <a:spcPts val="400"/>
              </a:spcBef>
              <a:buFont typeface="+mj-lt"/>
              <a:buAutoNum type="arabicPeriod"/>
            </a:pPr>
            <a:r>
              <a:rPr lang="en-US" sz="2800" dirty="0"/>
              <a:t>Baskerville data: Sub-threshold but 100% reliable.</a:t>
            </a:r>
          </a:p>
          <a:p>
            <a:pPr marL="514350" indent="-514350">
              <a:spcBef>
                <a:spcPts val="400"/>
              </a:spcBef>
              <a:buFont typeface="+mj-lt"/>
              <a:buAutoNum type="arabicPeriod"/>
            </a:pPr>
            <a:r>
              <a:rPr lang="en-US" sz="2800" dirty="0"/>
              <a:t>How sub-threshold information can be exculpatory.</a:t>
            </a:r>
          </a:p>
          <a:p>
            <a:pPr marL="514350" indent="-514350">
              <a:spcBef>
                <a:spcPts val="400"/>
              </a:spcBef>
              <a:buFont typeface="+mj-lt"/>
              <a:buAutoNum type="arabicPeriod"/>
            </a:pPr>
            <a:endParaRPr lang="en-US" sz="2800" dirty="0"/>
          </a:p>
          <a:p>
            <a:pPr marL="514350" indent="-514350">
              <a:spcBef>
                <a:spcPts val="400"/>
              </a:spcBef>
              <a:buFont typeface="+mj-lt"/>
              <a:buAutoNum type="arabicPeriod"/>
            </a:pPr>
            <a:r>
              <a:rPr lang="en-US" sz="2800" dirty="0"/>
              <a:t>And there are other overlooked analysis issues</a:t>
            </a:r>
          </a:p>
          <a:p>
            <a:pPr marL="400050" lvl="1" indent="0">
              <a:spcBef>
                <a:spcPts val="400"/>
              </a:spcBef>
              <a:buNone/>
            </a:pPr>
            <a:r>
              <a:rPr lang="en-US" dirty="0"/>
              <a:t>for another time</a:t>
            </a:r>
          </a:p>
          <a:p>
            <a:pPr marL="457200" lvl="1" indent="0">
              <a:buNone/>
            </a:pPr>
            <a:endParaRPr lang="en-US" sz="1800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0C6F6766-63A7-4784-9315-DB61A46C8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2B1306-92D8-4297-A618-1FAE7B4D1786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925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0.5|7.6|2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0.5|7.6|2.6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122400</TotalTime>
  <Words>1900</Words>
  <Application>Microsoft Office PowerPoint</Application>
  <PresentationFormat>Widescreen</PresentationFormat>
  <Paragraphs>366</Paragraphs>
  <Slides>28</Slides>
  <Notes>21</Notes>
  <HiddenSlides>1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5" baseType="lpstr">
      <vt:lpstr>Arial</vt:lpstr>
      <vt:lpstr>Calibri</vt:lpstr>
      <vt:lpstr>Cambria Math</vt:lpstr>
      <vt:lpstr>Palatino Linotype</vt:lpstr>
      <vt:lpstr>Times New Roman</vt:lpstr>
      <vt:lpstr>Office Theme</vt:lpstr>
      <vt:lpstr>Clip</vt:lpstr>
      <vt:lpstr>Mixtures and Baskerville data – what isn't there can exonerate</vt:lpstr>
      <vt:lpstr>Probabilistic mixture software is biased against the innocent.</vt:lpstr>
      <vt:lpstr>PowerPoint Presentation</vt:lpstr>
      <vt:lpstr>How mixture analysis can be unfair</vt:lpstr>
      <vt:lpstr>Mixture and Sub-threshold</vt:lpstr>
      <vt:lpstr>Void below AT is Baskerville information</vt:lpstr>
      <vt:lpstr>PowerPoint Presentation</vt:lpstr>
      <vt:lpstr>. </vt:lpstr>
      <vt:lpstr>Discoveries</vt:lpstr>
      <vt:lpstr>Logic of the role of “dropout” in evidence </vt:lpstr>
      <vt:lpstr>Flip side of JN sub-threshold data: FGA</vt:lpstr>
      <vt:lpstr>Evaluating sub-threshold signals</vt:lpstr>
      <vt:lpstr>Remarkable mixture case – software limitation lessons</vt:lpstr>
      <vt:lpstr>PowerPoint Presentation</vt:lpstr>
      <vt:lpstr>PowerPoint Presentation</vt:lpstr>
      <vt:lpstr>Dropout</vt:lpstr>
      <vt:lpstr>How to calculate dropout probability at one locus </vt:lpstr>
      <vt:lpstr>Pr(dropout); Baskerville calculation </vt:lpstr>
      <vt:lpstr>PowerPoint Presentation</vt:lpstr>
      <vt:lpstr>Baskerville patterns – happy &amp; sad</vt:lpstr>
      <vt:lpstr>Baskerville patterns – happy &amp; sad</vt:lpstr>
      <vt:lpstr>B contributed or not?</vt:lpstr>
      <vt:lpstr>Diagnosis (&amp; fixing)</vt:lpstr>
      <vt:lpstr>“a revised upper limit is possible”</vt:lpstr>
      <vt:lpstr>Non-contributor EPGs</vt:lpstr>
      <vt:lpstr>Dropout calculation</vt:lpstr>
      <vt:lpstr>36 point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Mythical “Exclusion” Method for Analyzing DNA Mixtures</dc:title>
  <dc:creator>Charles</dc:creator>
  <cp:lastModifiedBy>Charles Brenner</cp:lastModifiedBy>
  <cp:revision>1885</cp:revision>
  <dcterms:created xsi:type="dcterms:W3CDTF">2011-02-18T03:58:41Z</dcterms:created>
  <dcterms:modified xsi:type="dcterms:W3CDTF">2024-09-13T14:13:56Z</dcterms:modified>
</cp:coreProperties>
</file>